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Lst>
  <p:notesMasterIdLst>
    <p:notesMasterId r:id="rId20"/>
  </p:notesMasterIdLst>
  <p:sldIdLst>
    <p:sldId id="713" r:id="rId6"/>
    <p:sldId id="681" r:id="rId7"/>
    <p:sldId id="636" r:id="rId8"/>
    <p:sldId id="460" r:id="rId9"/>
    <p:sldId id="634" r:id="rId10"/>
    <p:sldId id="710" r:id="rId11"/>
    <p:sldId id="712" r:id="rId12"/>
    <p:sldId id="715" r:id="rId13"/>
    <p:sldId id="537" r:id="rId14"/>
    <p:sldId id="429" r:id="rId15"/>
    <p:sldId id="635" r:id="rId16"/>
    <p:sldId id="638" r:id="rId17"/>
    <p:sldId id="637" r:id="rId18"/>
    <p:sldId id="711"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7490AD-0C25-4325-84BA-FA8027393797}">
          <p14:sldIdLst>
            <p14:sldId id="713"/>
            <p14:sldId id="681"/>
            <p14:sldId id="636"/>
            <p14:sldId id="460"/>
            <p14:sldId id="634"/>
            <p14:sldId id="710"/>
            <p14:sldId id="712"/>
            <p14:sldId id="715"/>
            <p14:sldId id="537"/>
            <p14:sldId id="429"/>
            <p14:sldId id="635"/>
            <p14:sldId id="638"/>
            <p14:sldId id="637"/>
            <p14:sldId id="7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se, Kevin" initials="KK" lastIdx="6" clrIdx="0">
    <p:extLst>
      <p:ext uri="{19B8F6BF-5375-455C-9EA6-DF929625EA0E}">
        <p15:presenceInfo xmlns:p15="http://schemas.microsoft.com/office/powerpoint/2012/main" userId="S::kevin.knase@minneapolismn.gov::8b2356c4-e78a-4549-a65c-f810306484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520"/>
    <a:srgbClr val="008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82862" autoAdjust="0"/>
  </p:normalViewPr>
  <p:slideViewPr>
    <p:cSldViewPr snapToGrid="0">
      <p:cViewPr>
        <p:scale>
          <a:sx n="100" d="100"/>
          <a:sy n="100" d="100"/>
        </p:scale>
        <p:origin x="3432"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Ownership Disparity by Racial Group in Minneapolis, 2014-18</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8765963191E-2"/>
          <c:y val="0.12356740945170402"/>
          <c:w val="0.96944444444444444"/>
          <c:h val="0.78510241853760732"/>
        </c:manualLayout>
      </c:layout>
      <c:barChart>
        <c:barDir val="col"/>
        <c:grouping val="stacked"/>
        <c:varyColors val="0"/>
        <c:ser>
          <c:idx val="0"/>
          <c:order val="0"/>
          <c:tx>
            <c:strRef>
              <c:f>Sheet1!$B$1</c:f>
              <c:strCache>
                <c:ptCount val="1"/>
                <c:pt idx="0">
                  <c:v>Ownership %</c:v>
                </c:pt>
              </c:strCache>
            </c:strRef>
          </c:tx>
          <c:spPr>
            <a:solidFill>
              <a:srgbClr val="1170AA"/>
            </a:solidFill>
            <a:ln>
              <a:noFill/>
            </a:ln>
            <a:effectLst/>
          </c:spPr>
          <c:invertIfNegative val="0"/>
          <c:dLbls>
            <c:dLbl>
              <c:idx val="0"/>
              <c:tx>
                <c:rich>
                  <a:bodyPr/>
                  <a:lstStyle/>
                  <a:p>
                    <a:fld id="{372948B0-90AC-4926-AFB7-8C2E2FD019AE}"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96-4E3D-9458-105DE5031C9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White</c:v>
                </c:pt>
                <c:pt idx="1">
                  <c:v>Black</c:v>
                </c:pt>
                <c:pt idx="2">
                  <c:v>Indigenous</c:v>
                </c:pt>
                <c:pt idx="3">
                  <c:v>Hispanic</c:v>
                </c:pt>
                <c:pt idx="4">
                  <c:v>Two or More </c:v>
                </c:pt>
                <c:pt idx="5">
                  <c:v>Asian</c:v>
                </c:pt>
              </c:strCache>
            </c:strRef>
          </c:cat>
          <c:val>
            <c:numRef>
              <c:f>Sheet1!$B$2:$B$7</c:f>
              <c:numCache>
                <c:formatCode>0%</c:formatCode>
                <c:ptCount val="6"/>
                <c:pt idx="0">
                  <c:v>0.56999999999999995</c:v>
                </c:pt>
                <c:pt idx="1">
                  <c:v>0.19</c:v>
                </c:pt>
                <c:pt idx="2">
                  <c:v>0.21</c:v>
                </c:pt>
                <c:pt idx="3">
                  <c:v>0.27</c:v>
                </c:pt>
                <c:pt idx="4">
                  <c:v>0.32</c:v>
                </c:pt>
                <c:pt idx="5">
                  <c:v>0.37</c:v>
                </c:pt>
              </c:numCache>
            </c:numRef>
          </c:val>
          <c:extLst>
            <c:ext xmlns:c16="http://schemas.microsoft.com/office/drawing/2014/chart" uri="{C3380CC4-5D6E-409C-BE32-E72D297353CC}">
              <c16:uniqueId val="{00000001-D005-4397-B4E8-55383CD54B45}"/>
            </c:ext>
          </c:extLst>
        </c:ser>
        <c:ser>
          <c:idx val="1"/>
          <c:order val="1"/>
          <c:tx>
            <c:strRef>
              <c:f>Sheet1!$C$1</c:f>
              <c:strCache>
                <c:ptCount val="1"/>
                <c:pt idx="0">
                  <c:v>Renter %</c:v>
                </c:pt>
              </c:strCache>
            </c:strRef>
          </c:tx>
          <c:spPr>
            <a:solidFill>
              <a:srgbClr val="A2B42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005-4397-B4E8-55383CD54B45}"/>
                </c:ext>
              </c:extLst>
            </c:dLbl>
            <c:dLbl>
              <c:idx val="1"/>
              <c:tx>
                <c:rich>
                  <a:bodyPr/>
                  <a:lstStyle/>
                  <a:p>
                    <a:fld id="{6DC5DE0E-FF93-4FED-9092-2A224074BED3}" type="VALUE">
                      <a:rPr lang="en-US" smtClean="0"/>
                      <a:pPr/>
                      <a:t>[VALUE]</a:t>
                    </a:fld>
                    <a:endParaRPr lang="en-US" dirty="0"/>
                  </a:p>
                  <a:p>
                    <a:endParaRPr lang="en-US" sz="900" dirty="0"/>
                  </a:p>
                  <a:p>
                    <a:r>
                      <a:rPr lang="en-US" dirty="0"/>
                      <a:t>8,287</a:t>
                    </a:r>
                  </a:p>
                  <a:p>
                    <a:r>
                      <a:rPr lang="en-US" dirty="0"/>
                      <a:t>renters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05-4397-B4E8-55383CD54B45}"/>
                </c:ext>
              </c:extLst>
            </c:dLbl>
            <c:dLbl>
              <c:idx val="2"/>
              <c:tx>
                <c:rich>
                  <a:bodyPr/>
                  <a:lstStyle/>
                  <a:p>
                    <a:fld id="{5555C043-DE85-4D57-A0F1-B5B73A5BF1C1}" type="VALUE">
                      <a:rPr lang="en-US" smtClean="0"/>
                      <a:pPr/>
                      <a:t>[VALUE]</a:t>
                    </a:fld>
                    <a:endParaRPr lang="en-US" dirty="0"/>
                  </a:p>
                  <a:p>
                    <a:endParaRPr lang="en-US" sz="900" dirty="0"/>
                  </a:p>
                  <a:p>
                    <a:r>
                      <a:rPr lang="en-US" dirty="0"/>
                      <a:t>423</a:t>
                    </a:r>
                  </a:p>
                  <a:p>
                    <a:r>
                      <a:rPr lang="en-US" dirty="0"/>
                      <a:t>renters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05-4397-B4E8-55383CD54B45}"/>
                </c:ext>
              </c:extLst>
            </c:dLbl>
            <c:dLbl>
              <c:idx val="3"/>
              <c:tx>
                <c:rich>
                  <a:bodyPr/>
                  <a:lstStyle/>
                  <a:p>
                    <a:fld id="{2FFCDA70-C94C-4A7F-B42E-B1AB95D5682F}" type="VALUE">
                      <a:rPr lang="en-US" smtClean="0"/>
                      <a:pPr/>
                      <a:t>[VALUE]</a:t>
                    </a:fld>
                    <a:endParaRPr lang="en-US" dirty="0"/>
                  </a:p>
                  <a:p>
                    <a:endParaRPr lang="en-US" sz="900" dirty="0"/>
                  </a:p>
                  <a:p>
                    <a:r>
                      <a:rPr lang="en-US" dirty="0"/>
                      <a:t>2,281</a:t>
                    </a:r>
                  </a:p>
                  <a:p>
                    <a:r>
                      <a:rPr lang="en-US" dirty="0"/>
                      <a:t>renters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005-4397-B4E8-55383CD54B45}"/>
                </c:ext>
              </c:extLst>
            </c:dLbl>
            <c:dLbl>
              <c:idx val="4"/>
              <c:tx>
                <c:rich>
                  <a:bodyPr/>
                  <a:lstStyle/>
                  <a:p>
                    <a:fld id="{B293EB36-D848-456C-933D-A722452B0C39}" type="VALUE">
                      <a:rPr lang="en-US" smtClean="0"/>
                      <a:pPr/>
                      <a:t>[VALUE]</a:t>
                    </a:fld>
                    <a:endParaRPr lang="en-US" dirty="0"/>
                  </a:p>
                  <a:p>
                    <a:endParaRPr lang="en-US" sz="900" dirty="0"/>
                  </a:p>
                  <a:p>
                    <a:r>
                      <a:rPr lang="en-US" dirty="0"/>
                      <a:t>935</a:t>
                    </a:r>
                  </a:p>
                  <a:p>
                    <a:r>
                      <a:rPr lang="en-US" dirty="0"/>
                      <a:t>renters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005-4397-B4E8-55383CD54B45}"/>
                </c:ext>
              </c:extLst>
            </c:dLbl>
            <c:dLbl>
              <c:idx val="5"/>
              <c:tx>
                <c:rich>
                  <a:bodyPr/>
                  <a:lstStyle/>
                  <a:p>
                    <a:fld id="{23DDA6B6-7AD0-4EB8-8EA6-5456DA362C51}" type="VALUE">
                      <a:rPr lang="en-US" smtClean="0"/>
                      <a:pPr/>
                      <a:t>[VALUE]</a:t>
                    </a:fld>
                    <a:endParaRPr lang="en-US" dirty="0"/>
                  </a:p>
                  <a:p>
                    <a:endParaRPr lang="en-US" sz="900" dirty="0"/>
                  </a:p>
                  <a:p>
                    <a:r>
                      <a:rPr lang="en-US" dirty="0"/>
                      <a:t>1,022</a:t>
                    </a:r>
                  </a:p>
                  <a:p>
                    <a:r>
                      <a:rPr lang="en-US" dirty="0"/>
                      <a:t>renters</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005-4397-B4E8-55383CD54B4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White</c:v>
                </c:pt>
                <c:pt idx="1">
                  <c:v>Black</c:v>
                </c:pt>
                <c:pt idx="2">
                  <c:v>Indigenous</c:v>
                </c:pt>
                <c:pt idx="3">
                  <c:v>Hispanic</c:v>
                </c:pt>
                <c:pt idx="4">
                  <c:v>Two or More </c:v>
                </c:pt>
                <c:pt idx="5">
                  <c:v>Asian</c:v>
                </c:pt>
              </c:strCache>
            </c:strRef>
          </c:cat>
          <c:val>
            <c:numRef>
              <c:f>Sheet1!$C$2:$C$7</c:f>
              <c:numCache>
                <c:formatCode>0%</c:formatCode>
                <c:ptCount val="6"/>
                <c:pt idx="0">
                  <c:v>0</c:v>
                </c:pt>
                <c:pt idx="1">
                  <c:v>0.37999999999999995</c:v>
                </c:pt>
                <c:pt idx="2">
                  <c:v>0.36</c:v>
                </c:pt>
                <c:pt idx="3">
                  <c:v>0.29999999999999993</c:v>
                </c:pt>
                <c:pt idx="4">
                  <c:v>0.24999999999999994</c:v>
                </c:pt>
                <c:pt idx="5">
                  <c:v>0.19999999999999996</c:v>
                </c:pt>
              </c:numCache>
            </c:numRef>
          </c:val>
          <c:extLst>
            <c:ext xmlns:c16="http://schemas.microsoft.com/office/drawing/2014/chart" uri="{C3380CC4-5D6E-409C-BE32-E72D297353CC}">
              <c16:uniqueId val="{00000008-D005-4397-B4E8-55383CD54B45}"/>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White</c:v>
                </c:pt>
                <c:pt idx="1">
                  <c:v>Black</c:v>
                </c:pt>
                <c:pt idx="2">
                  <c:v>Indigenous</c:v>
                </c:pt>
                <c:pt idx="3">
                  <c:v>Hispanic</c:v>
                </c:pt>
                <c:pt idx="4">
                  <c:v>Two or More </c:v>
                </c:pt>
                <c:pt idx="5">
                  <c:v>Asian</c:v>
                </c:pt>
              </c:strCache>
            </c:strRef>
          </c:cat>
          <c:val>
            <c:numRef>
              <c:f>Sheet1!$D$2:$D$7</c:f>
              <c:numCache>
                <c:formatCode>General</c:formatCode>
                <c:ptCount val="6"/>
              </c:numCache>
            </c:numRef>
          </c:val>
          <c:extLst>
            <c:ext xmlns:c16="http://schemas.microsoft.com/office/drawing/2014/chart" uri="{C3380CC4-5D6E-409C-BE32-E72D297353CC}">
              <c16:uniqueId val="{00000009-D005-4397-B4E8-55383CD54B45}"/>
            </c:ext>
          </c:extLst>
        </c:ser>
        <c:dLbls>
          <c:dLblPos val="ctr"/>
          <c:showLegendKey val="0"/>
          <c:showVal val="1"/>
          <c:showCatName val="0"/>
          <c:showSerName val="0"/>
          <c:showPercent val="0"/>
          <c:showBubbleSize val="0"/>
        </c:dLbls>
        <c:gapWidth val="79"/>
        <c:overlap val="100"/>
        <c:axId val="461747640"/>
        <c:axId val="461743376"/>
      </c:barChart>
      <c:catAx>
        <c:axId val="461747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61743376"/>
        <c:crosses val="autoZero"/>
        <c:auto val="1"/>
        <c:lblAlgn val="ctr"/>
        <c:lblOffset val="100"/>
        <c:noMultiLvlLbl val="0"/>
      </c:catAx>
      <c:valAx>
        <c:axId val="461743376"/>
        <c:scaling>
          <c:orientation val="minMax"/>
          <c:max val="0.60000000000000009"/>
        </c:scaling>
        <c:delete val="1"/>
        <c:axPos val="l"/>
        <c:numFmt formatCode="0%" sourceLinked="1"/>
        <c:majorTickMark val="none"/>
        <c:minorTickMark val="none"/>
        <c:tickLblPos val="nextTo"/>
        <c:crossAx val="461747640"/>
        <c:crosses val="autoZero"/>
        <c:crossBetween val="between"/>
      </c:valAx>
      <c:spPr>
        <a:noFill/>
        <a:ln>
          <a:noFill/>
        </a:ln>
        <a:effectLst/>
      </c:spPr>
    </c:plotArea>
    <c:legend>
      <c:legendPos val="t"/>
      <c:legendEntry>
        <c:idx val="2"/>
        <c:delete val="1"/>
      </c:legendEntry>
      <c:layout>
        <c:manualLayout>
          <c:xMode val="edge"/>
          <c:yMode val="edge"/>
          <c:x val="0.72972856517935258"/>
          <c:y val="7.5248729134259881E-2"/>
          <c:w val="0.25085517729351653"/>
          <c:h val="5.30531860600758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Affordable homes sold in 2018 </a:t>
            </a:r>
          </a:p>
          <a:p>
            <a:pPr>
              <a:defRPr/>
            </a:pPr>
            <a:r>
              <a:rPr lang="en-US" dirty="0"/>
              <a:t>compared to 2018 renter market</a:t>
            </a:r>
          </a:p>
        </c:rich>
      </c:tx>
      <c:layout>
        <c:manualLayout>
          <c:xMode val="edge"/>
          <c:yMode val="edge"/>
          <c:x val="0.24941623239124092"/>
          <c:y val="1.985906566141541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Available 2018 homes</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1.6103059581320303E-3"/>
                  <c:y val="6.57046424977239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64-4951-BF44-E778143B3F8E}"/>
                </c:ext>
              </c:extLst>
            </c:dLbl>
            <c:dLbl>
              <c:idx val="1"/>
              <c:layout>
                <c:manualLayout>
                  <c:x val="-3.2206119162640902E-3"/>
                  <c:y val="1.11305610931069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64-4951-BF44-E778143B3F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80% + AMI</c:v>
                </c:pt>
                <c:pt idx="1">
                  <c:v>51-80% AMI</c:v>
                </c:pt>
                <c:pt idx="2">
                  <c:v>31-50% AMI</c:v>
                </c:pt>
                <c:pt idx="3">
                  <c:v>Below 30% AMI</c:v>
                </c:pt>
              </c:strCache>
            </c:strRef>
          </c:cat>
          <c:val>
            <c:numRef>
              <c:f>Sheet1!$B$2:$B$5</c:f>
              <c:numCache>
                <c:formatCode>_(* #,##0_);_(* \(#,##0\);_(* "-"??_);_(@_)</c:formatCode>
                <c:ptCount val="4"/>
                <c:pt idx="0">
                  <c:v>3356.0279999999998</c:v>
                </c:pt>
                <c:pt idx="1">
                  <c:v>2181.9720000000002</c:v>
                </c:pt>
                <c:pt idx="2">
                  <c:v>515.03399999999999</c:v>
                </c:pt>
                <c:pt idx="3">
                  <c:v>60.917999999999999</c:v>
                </c:pt>
              </c:numCache>
            </c:numRef>
          </c:val>
          <c:extLst>
            <c:ext xmlns:c16="http://schemas.microsoft.com/office/drawing/2014/chart" uri="{C3380CC4-5D6E-409C-BE32-E72D297353CC}">
              <c16:uniqueId val="{00000000-1564-4951-BF44-E778143B3F8E}"/>
            </c:ext>
          </c:extLst>
        </c:ser>
        <c:ser>
          <c:idx val="1"/>
          <c:order val="1"/>
          <c:tx>
            <c:strRef>
              <c:f>Sheet1!$C$1</c:f>
              <c:strCache>
                <c:ptCount val="1"/>
                <c:pt idx="0">
                  <c:v>2018 BIPOC renters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80% + AMI</c:v>
                </c:pt>
                <c:pt idx="1">
                  <c:v>51-80% AMI</c:v>
                </c:pt>
                <c:pt idx="2">
                  <c:v>31-50% AMI</c:v>
                </c:pt>
                <c:pt idx="3">
                  <c:v>Below 30% AMI</c:v>
                </c:pt>
              </c:strCache>
            </c:strRef>
          </c:cat>
          <c:val>
            <c:numRef>
              <c:f>Sheet1!$C$2:$C$5</c:f>
              <c:numCache>
                <c:formatCode>_(* #,##0_);_(* \(#,##0\);_(* "-"??_);_(@_)</c:formatCode>
                <c:ptCount val="4"/>
                <c:pt idx="0">
                  <c:v>5725</c:v>
                </c:pt>
                <c:pt idx="1">
                  <c:v>4965</c:v>
                </c:pt>
                <c:pt idx="2">
                  <c:v>8083</c:v>
                </c:pt>
                <c:pt idx="3">
                  <c:v>20658</c:v>
                </c:pt>
              </c:numCache>
            </c:numRef>
          </c:val>
          <c:extLst>
            <c:ext xmlns:c16="http://schemas.microsoft.com/office/drawing/2014/chart" uri="{C3380CC4-5D6E-409C-BE32-E72D297353CC}">
              <c16:uniqueId val="{00000001-1564-4951-BF44-E778143B3F8E}"/>
            </c:ext>
          </c:extLst>
        </c:ser>
        <c:ser>
          <c:idx val="2"/>
          <c:order val="2"/>
          <c:tx>
            <c:strRef>
              <c:f>Sheet1!$D$1</c:f>
              <c:strCache>
                <c:ptCount val="1"/>
                <c:pt idx="0">
                  <c:v>2018 White renters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80% + AMI</c:v>
                </c:pt>
                <c:pt idx="1">
                  <c:v>51-80% AMI</c:v>
                </c:pt>
                <c:pt idx="2">
                  <c:v>31-50% AMI</c:v>
                </c:pt>
                <c:pt idx="3">
                  <c:v>Below 30% AMI</c:v>
                </c:pt>
              </c:strCache>
            </c:strRef>
          </c:cat>
          <c:val>
            <c:numRef>
              <c:f>Sheet1!$D$2:$D$5</c:f>
              <c:numCache>
                <c:formatCode>_(* #,##0_);_(* \(#,##0\);_(* "-"??_);_(@_)</c:formatCode>
                <c:ptCount val="4"/>
                <c:pt idx="0">
                  <c:v>20530</c:v>
                </c:pt>
                <c:pt idx="1">
                  <c:v>8985</c:v>
                </c:pt>
                <c:pt idx="2">
                  <c:v>8280</c:v>
                </c:pt>
                <c:pt idx="3">
                  <c:v>12070</c:v>
                </c:pt>
              </c:numCache>
            </c:numRef>
          </c:val>
          <c:extLst>
            <c:ext xmlns:c16="http://schemas.microsoft.com/office/drawing/2014/chart" uri="{C3380CC4-5D6E-409C-BE32-E72D297353CC}">
              <c16:uniqueId val="{00000000-C690-41F4-A0B6-639128979D2F}"/>
            </c:ext>
          </c:extLst>
        </c:ser>
        <c:dLbls>
          <c:dLblPos val="inEnd"/>
          <c:showLegendKey val="0"/>
          <c:showVal val="1"/>
          <c:showCatName val="0"/>
          <c:showSerName val="0"/>
          <c:showPercent val="0"/>
          <c:showBubbleSize val="0"/>
        </c:dLbls>
        <c:gapWidth val="65"/>
        <c:axId val="1695771408"/>
        <c:axId val="2069145360"/>
      </c:barChart>
      <c:catAx>
        <c:axId val="1695771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69145360"/>
        <c:crosses val="autoZero"/>
        <c:auto val="1"/>
        <c:lblAlgn val="ctr"/>
        <c:lblOffset val="100"/>
        <c:noMultiLvlLbl val="0"/>
      </c:catAx>
      <c:valAx>
        <c:axId val="2069145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none"/>
        <c:minorTickMark val="none"/>
        <c:tickLblPos val="nextTo"/>
        <c:crossAx val="16957714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Affordability &amp;</a:t>
            </a:r>
            <a:r>
              <a:rPr lang="en-US" sz="2000" b="1" baseline="0" dirty="0">
                <a:solidFill>
                  <a:schemeClr val="tx1"/>
                </a:solidFill>
              </a:rPr>
              <a:t> Sales Price Over Time</a:t>
            </a:r>
            <a:endParaRPr lang="en-US" sz="2000" b="1" dirty="0">
              <a:solidFill>
                <a:schemeClr val="tx1"/>
              </a:solidFill>
            </a:endParaRPr>
          </a:p>
        </c:rich>
      </c:tx>
      <c:layout>
        <c:manualLayout>
          <c:xMode val="edge"/>
          <c:yMode val="edge"/>
          <c:x val="0.20626134847898112"/>
          <c:y val="2.185792349726776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Affordable Price</c:v>
                </c:pt>
              </c:strCache>
            </c:strRef>
          </c:tx>
          <c:spPr>
            <a:solidFill>
              <a:srgbClr val="009ECC"/>
            </a:solidFill>
            <a:ln>
              <a:noFill/>
            </a:ln>
            <a:effectLst/>
          </c:spPr>
          <c:invertIfNegative val="0"/>
          <c:cat>
            <c:strRef>
              <c:f>Sheet1!$A$2:$A$5</c:f>
              <c:strCache>
                <c:ptCount val="4"/>
                <c:pt idx="0">
                  <c:v>Initial Purchase</c:v>
                </c:pt>
                <c:pt idx="1">
                  <c:v>1st Resale @ 7yrs</c:v>
                </c:pt>
                <c:pt idx="2">
                  <c:v>2nd Resale @ 14yrs</c:v>
                </c:pt>
                <c:pt idx="3">
                  <c:v>3rd Resale @ 21yrs</c:v>
                </c:pt>
              </c:strCache>
            </c:strRef>
          </c:cat>
          <c:val>
            <c:numRef>
              <c:f>Sheet1!$B$2:$B$5</c:f>
              <c:numCache>
                <c:formatCode>#,##0</c:formatCode>
                <c:ptCount val="4"/>
                <c:pt idx="0">
                  <c:v>190971</c:v>
                </c:pt>
                <c:pt idx="1">
                  <c:v>219365</c:v>
                </c:pt>
                <c:pt idx="2">
                  <c:v>251982</c:v>
                </c:pt>
                <c:pt idx="3">
                  <c:v>289448</c:v>
                </c:pt>
              </c:numCache>
            </c:numRef>
          </c:val>
          <c:extLst>
            <c:ext xmlns:c16="http://schemas.microsoft.com/office/drawing/2014/chart" uri="{C3380CC4-5D6E-409C-BE32-E72D297353CC}">
              <c16:uniqueId val="{00000000-5A8E-47BC-9242-80D1B3936AA0}"/>
            </c:ext>
          </c:extLst>
        </c:ser>
        <c:ser>
          <c:idx val="1"/>
          <c:order val="1"/>
          <c:tx>
            <c:strRef>
              <c:f>Sheet1!#REF!</c:f>
              <c:strCache>
                <c:ptCount val="1"/>
                <c:pt idx="0">
                  <c:v>#REF!</c:v>
                </c:pt>
              </c:strCache>
            </c:strRef>
          </c:tx>
          <c:spPr>
            <a:solidFill>
              <a:schemeClr val="accent2"/>
            </a:solidFill>
            <a:ln>
              <a:noFill/>
            </a:ln>
            <a:effectLst/>
          </c:spPr>
          <c:invertIfNegative val="0"/>
          <c:cat>
            <c:strRef>
              <c:f>Sheet1!$A$2:$A$5</c:f>
              <c:strCache>
                <c:ptCount val="4"/>
                <c:pt idx="0">
                  <c:v>Initial Purchase</c:v>
                </c:pt>
                <c:pt idx="1">
                  <c:v>1st Resale @ 7yrs</c:v>
                </c:pt>
                <c:pt idx="2">
                  <c:v>2nd Resale @ 14yrs</c:v>
                </c:pt>
                <c:pt idx="3">
                  <c:v>3rd Resale @ 21yrs</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A8E-47BC-9242-80D1B3936AA0}"/>
            </c:ext>
          </c:extLst>
        </c:ser>
        <c:ser>
          <c:idx val="2"/>
          <c:order val="2"/>
          <c:tx>
            <c:strRef>
              <c:f>Sheet1!$C$1</c:f>
              <c:strCache>
                <c:ptCount val="1"/>
                <c:pt idx="0">
                  <c:v>Affordability Gap</c:v>
                </c:pt>
              </c:strCache>
            </c:strRef>
          </c:tx>
          <c:spPr>
            <a:solidFill>
              <a:schemeClr val="accent2"/>
            </a:solidFill>
            <a:ln>
              <a:noFill/>
            </a:ln>
            <a:effectLst/>
          </c:spPr>
          <c:invertIfNegative val="0"/>
          <c:cat>
            <c:strRef>
              <c:f>Sheet1!$A$2:$A$5</c:f>
              <c:strCache>
                <c:ptCount val="4"/>
                <c:pt idx="0">
                  <c:v>Initial Purchase</c:v>
                </c:pt>
                <c:pt idx="1">
                  <c:v>1st Resale @ 7yrs</c:v>
                </c:pt>
                <c:pt idx="2">
                  <c:v>2nd Resale @ 14yrs</c:v>
                </c:pt>
                <c:pt idx="3">
                  <c:v>3rd Resale @ 21yrs</c:v>
                </c:pt>
              </c:strCache>
            </c:strRef>
          </c:cat>
          <c:val>
            <c:numRef>
              <c:f>Sheet1!$C$2:$C$5</c:f>
              <c:numCache>
                <c:formatCode>General</c:formatCode>
                <c:ptCount val="4"/>
                <c:pt idx="0" formatCode="#,##0">
                  <c:v>79029</c:v>
                </c:pt>
                <c:pt idx="1">
                  <c:v>0</c:v>
                </c:pt>
                <c:pt idx="2">
                  <c:v>0</c:v>
                </c:pt>
                <c:pt idx="3">
                  <c:v>0</c:v>
                </c:pt>
              </c:numCache>
            </c:numRef>
          </c:val>
          <c:extLst>
            <c:ext xmlns:c16="http://schemas.microsoft.com/office/drawing/2014/chart" uri="{C3380CC4-5D6E-409C-BE32-E72D297353CC}">
              <c16:uniqueId val="{00000002-5A8E-47BC-9242-80D1B3936AA0}"/>
            </c:ext>
          </c:extLst>
        </c:ser>
        <c:ser>
          <c:idx val="3"/>
          <c:order val="3"/>
          <c:tx>
            <c:strRef>
              <c:f>Sheet1!$D$1</c:f>
              <c:strCache>
                <c:ptCount val="1"/>
                <c:pt idx="0">
                  <c:v>Project Gap</c:v>
                </c:pt>
              </c:strCache>
            </c:strRef>
          </c:tx>
          <c:spPr>
            <a:solidFill>
              <a:schemeClr val="accent2">
                <a:lumMod val="40000"/>
                <a:lumOff val="60000"/>
              </a:schemeClr>
            </a:solidFill>
            <a:ln>
              <a:noFill/>
            </a:ln>
            <a:effectLst/>
          </c:spPr>
          <c:invertIfNegative val="0"/>
          <c:cat>
            <c:strRef>
              <c:f>Sheet1!$A$2:$A$5</c:f>
              <c:strCache>
                <c:ptCount val="4"/>
                <c:pt idx="0">
                  <c:v>Initial Purchase</c:v>
                </c:pt>
                <c:pt idx="1">
                  <c:v>1st Resale @ 7yrs</c:v>
                </c:pt>
                <c:pt idx="2">
                  <c:v>2nd Resale @ 14yrs</c:v>
                </c:pt>
                <c:pt idx="3">
                  <c:v>3rd Resale @ 21yrs</c:v>
                </c:pt>
              </c:strCache>
            </c:strRef>
          </c:cat>
          <c:val>
            <c:numRef>
              <c:f>Sheet1!$D$2:$D$5</c:f>
              <c:numCache>
                <c:formatCode>General</c:formatCode>
                <c:ptCount val="4"/>
                <c:pt idx="0">
                  <c:v>60000</c:v>
                </c:pt>
              </c:numCache>
            </c:numRef>
          </c:val>
          <c:extLst>
            <c:ext xmlns:c16="http://schemas.microsoft.com/office/drawing/2014/chart" uri="{C3380CC4-5D6E-409C-BE32-E72D297353CC}">
              <c16:uniqueId val="{00000000-CE9C-41B5-A6F5-491014BF6F54}"/>
            </c:ext>
          </c:extLst>
        </c:ser>
        <c:dLbls>
          <c:showLegendKey val="0"/>
          <c:showVal val="0"/>
          <c:showCatName val="0"/>
          <c:showSerName val="0"/>
          <c:showPercent val="0"/>
          <c:showBubbleSize val="0"/>
        </c:dLbls>
        <c:gapWidth val="150"/>
        <c:overlap val="100"/>
        <c:axId val="828988304"/>
        <c:axId val="828988624"/>
      </c:barChart>
      <c:catAx>
        <c:axId val="828988304"/>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28988624"/>
        <c:crosses val="autoZero"/>
        <c:auto val="1"/>
        <c:lblAlgn val="ctr"/>
        <c:lblOffset val="100"/>
        <c:noMultiLvlLbl val="0"/>
      </c:catAx>
      <c:valAx>
        <c:axId val="828988624"/>
        <c:scaling>
          <c:orientation val="minMax"/>
        </c:scaling>
        <c:delete val="1"/>
        <c:axPos val="l"/>
        <c:majorGridlines>
          <c:spPr>
            <a:ln w="9525" cap="flat" cmpd="sng" algn="ctr">
              <a:noFill/>
              <a:round/>
            </a:ln>
            <a:effectLst/>
          </c:spPr>
        </c:majorGridlines>
        <c:numFmt formatCode="&quot;$&quot;#,##0.00" sourceLinked="0"/>
        <c:majorTickMark val="none"/>
        <c:minorTickMark val="none"/>
        <c:tickLblPos val="nextTo"/>
        <c:crossAx val="828988304"/>
        <c:crosses val="autoZero"/>
        <c:crossBetween val="between"/>
      </c:valAx>
      <c:spPr>
        <a:noFill/>
        <a:ln w="25400">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0.87474</cdr:x>
      <cdr:y>0.2684</cdr:y>
    </cdr:from>
    <cdr:to>
      <cdr:x>0.96562</cdr:x>
      <cdr:y>0.42308</cdr:y>
    </cdr:to>
    <cdr:sp macro="" textlink="">
      <cdr:nvSpPr>
        <cdr:cNvPr id="2" name="Flowchart: Alternate Process 1">
          <a:extLst xmlns:a="http://schemas.openxmlformats.org/drawingml/2006/main">
            <a:ext uri="{FF2B5EF4-FFF2-40B4-BE49-F238E27FC236}">
              <a16:creationId xmlns:a16="http://schemas.microsoft.com/office/drawing/2014/main" id="{23274BA8-2D5A-44DF-87BC-F41CBB4A4D51}"/>
            </a:ext>
          </a:extLst>
        </cdr:cNvPr>
        <cdr:cNvSpPr/>
      </cdr:nvSpPr>
      <cdr:spPr>
        <a:xfrm xmlns:a="http://schemas.openxmlformats.org/drawingml/2006/main">
          <a:off x="7998592" y="1051893"/>
          <a:ext cx="831035" cy="606211"/>
        </a:xfrm>
        <a:prstGeom xmlns:a="http://schemas.openxmlformats.org/drawingml/2006/main" prst="flowChartAlternateProcess">
          <a:avLst/>
        </a:prstGeom>
        <a:noFill xmlns:a="http://schemas.openxmlformats.org/drawingml/2006/main"/>
        <a:ln xmlns:a="http://schemas.openxmlformats.org/drawingml/2006/main" w="38100">
          <a:solidFill>
            <a:srgbClr val="00B2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0.22477</cdr:x>
      <cdr:y>0.3821</cdr:y>
    </cdr:from>
    <cdr:to>
      <cdr:x>0.31706</cdr:x>
      <cdr:y>0.56502</cdr:y>
    </cdr:to>
    <cdr:sp macro="" textlink="">
      <cdr:nvSpPr>
        <cdr:cNvPr id="3" name="Flowchart: Alternate Process 2">
          <a:extLst xmlns:a="http://schemas.openxmlformats.org/drawingml/2006/main">
            <a:ext uri="{FF2B5EF4-FFF2-40B4-BE49-F238E27FC236}">
              <a16:creationId xmlns:a16="http://schemas.microsoft.com/office/drawing/2014/main" id="{10DCC10E-1F43-48D0-9FC1-F37BB9C12F0A}"/>
            </a:ext>
          </a:extLst>
        </cdr:cNvPr>
        <cdr:cNvSpPr/>
      </cdr:nvSpPr>
      <cdr:spPr>
        <a:xfrm xmlns:a="http://schemas.openxmlformats.org/drawingml/2006/main">
          <a:off x="2003168" y="1497478"/>
          <a:ext cx="822488" cy="716925"/>
        </a:xfrm>
        <a:prstGeom xmlns:a="http://schemas.openxmlformats.org/drawingml/2006/main" prst="flowChartAlternateProcess">
          <a:avLst/>
        </a:prstGeom>
        <a:noFill xmlns:a="http://schemas.openxmlformats.org/drawingml/2006/main"/>
        <a:ln xmlns:a="http://schemas.openxmlformats.org/drawingml/2006/main" w="38100">
          <a:solidFill>
            <a:srgbClr val="00B2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0.38917</cdr:x>
      <cdr:y>0.36105</cdr:y>
    </cdr:from>
    <cdr:to>
      <cdr:x>0.48146</cdr:x>
      <cdr:y>0.53881</cdr:y>
    </cdr:to>
    <cdr:sp macro="" textlink="">
      <cdr:nvSpPr>
        <cdr:cNvPr id="4" name="Flowchart: Alternate Process 3">
          <a:extLst xmlns:a="http://schemas.openxmlformats.org/drawingml/2006/main">
            <a:ext uri="{FF2B5EF4-FFF2-40B4-BE49-F238E27FC236}">
              <a16:creationId xmlns:a16="http://schemas.microsoft.com/office/drawing/2014/main" id="{10DCC10E-1F43-48D0-9FC1-F37BB9C12F0A}"/>
            </a:ext>
          </a:extLst>
        </cdr:cNvPr>
        <cdr:cNvSpPr/>
      </cdr:nvSpPr>
      <cdr:spPr>
        <a:xfrm xmlns:a="http://schemas.openxmlformats.org/drawingml/2006/main">
          <a:off x="3558540" y="1415010"/>
          <a:ext cx="843899" cy="696664"/>
        </a:xfrm>
        <a:prstGeom xmlns:a="http://schemas.openxmlformats.org/drawingml/2006/main" prst="flowChartAlternateProcess">
          <a:avLst/>
        </a:prstGeom>
        <a:noFill xmlns:a="http://schemas.openxmlformats.org/drawingml/2006/main"/>
        <a:ln xmlns:a="http://schemas.openxmlformats.org/drawingml/2006/main" w="38100">
          <a:solidFill>
            <a:srgbClr val="00B2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0.54828</cdr:x>
      <cdr:y>0.33967</cdr:y>
    </cdr:from>
    <cdr:to>
      <cdr:x>0.64057</cdr:x>
      <cdr:y>0.5132</cdr:y>
    </cdr:to>
    <cdr:sp macro="" textlink="">
      <cdr:nvSpPr>
        <cdr:cNvPr id="5" name="Flowchart: Alternate Process 4">
          <a:extLst xmlns:a="http://schemas.openxmlformats.org/drawingml/2006/main">
            <a:ext uri="{FF2B5EF4-FFF2-40B4-BE49-F238E27FC236}">
              <a16:creationId xmlns:a16="http://schemas.microsoft.com/office/drawing/2014/main" id="{10DCC10E-1F43-48D0-9FC1-F37BB9C12F0A}"/>
            </a:ext>
          </a:extLst>
        </cdr:cNvPr>
        <cdr:cNvSpPr/>
      </cdr:nvSpPr>
      <cdr:spPr>
        <a:xfrm xmlns:a="http://schemas.openxmlformats.org/drawingml/2006/main">
          <a:off x="5013510" y="1331216"/>
          <a:ext cx="843900" cy="680086"/>
        </a:xfrm>
        <a:prstGeom xmlns:a="http://schemas.openxmlformats.org/drawingml/2006/main" prst="flowChartAlternateProcess">
          <a:avLst/>
        </a:prstGeom>
        <a:noFill xmlns:a="http://schemas.openxmlformats.org/drawingml/2006/main"/>
        <a:ln xmlns:a="http://schemas.openxmlformats.org/drawingml/2006/main" w="38100">
          <a:solidFill>
            <a:srgbClr val="00B2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0.71368</cdr:x>
      <cdr:y>0.30214</cdr:y>
    </cdr:from>
    <cdr:to>
      <cdr:x>0.79854</cdr:x>
      <cdr:y>0.47712</cdr:y>
    </cdr:to>
    <cdr:sp macro="" textlink="">
      <cdr:nvSpPr>
        <cdr:cNvPr id="6" name="Flowchart: Alternate Process 5">
          <a:extLst xmlns:a="http://schemas.openxmlformats.org/drawingml/2006/main">
            <a:ext uri="{FF2B5EF4-FFF2-40B4-BE49-F238E27FC236}">
              <a16:creationId xmlns:a16="http://schemas.microsoft.com/office/drawing/2014/main" id="{10DCC10E-1F43-48D0-9FC1-F37BB9C12F0A}"/>
            </a:ext>
          </a:extLst>
        </cdr:cNvPr>
        <cdr:cNvSpPr/>
      </cdr:nvSpPr>
      <cdr:spPr>
        <a:xfrm xmlns:a="http://schemas.openxmlformats.org/drawingml/2006/main">
          <a:off x="6525927" y="1184124"/>
          <a:ext cx="775922" cy="685768"/>
        </a:xfrm>
        <a:prstGeom xmlns:a="http://schemas.openxmlformats.org/drawingml/2006/main" prst="flowChartAlternateProcess">
          <a:avLst/>
        </a:prstGeom>
        <a:noFill xmlns:a="http://schemas.openxmlformats.org/drawingml/2006/main"/>
        <a:ln xmlns:a="http://schemas.openxmlformats.org/drawingml/2006/main" w="38100">
          <a:solidFill>
            <a:srgbClr val="00B2D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92586AB-231F-4301-82F3-5BB3C9F84A4D}" type="datetimeFigureOut">
              <a:rPr lang="en-US" smtClean="0"/>
              <a:t>6/3/2022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C51CFE3-B354-450D-8CC6-BC67E7F2A479}" type="slidenum">
              <a:rPr lang="en-US" smtClean="0"/>
              <a:t>‹#›</a:t>
            </a:fld>
            <a:endParaRPr lang="en-US"/>
          </a:p>
        </p:txBody>
      </p:sp>
    </p:spTree>
    <p:extLst>
      <p:ext uri="{BB962C8B-B14F-4D97-AF65-F5344CB8AC3E}">
        <p14:creationId xmlns:p14="http://schemas.microsoft.com/office/powerpoint/2010/main" val="851633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1CFE3-B354-450D-8CC6-BC67E7F2A479}" type="slidenum">
              <a:rPr lang="en-US" smtClean="0"/>
              <a:t>1</a:t>
            </a:fld>
            <a:endParaRPr lang="en-US"/>
          </a:p>
        </p:txBody>
      </p:sp>
    </p:spTree>
    <p:extLst>
      <p:ext uri="{BB962C8B-B14F-4D97-AF65-F5344CB8AC3E}">
        <p14:creationId xmlns:p14="http://schemas.microsoft.com/office/powerpoint/2010/main" val="84427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defTabSz="1002581">
              <a:defRPr/>
            </a:pPr>
            <a:r>
              <a:rPr lang="en-US" dirty="0"/>
              <a:t>Minneapolis Homes is an umbrella name for a variety of housing products. We provide </a:t>
            </a:r>
            <a:r>
              <a:rPr lang="en-US" b="1" dirty="0"/>
              <a:t>Homebuyer supports</a:t>
            </a:r>
            <a:r>
              <a:rPr lang="en-US" b="0" dirty="0"/>
              <a:t> – focused on improving access to home ownership </a:t>
            </a:r>
            <a:r>
              <a:rPr lang="en-US" b="1" dirty="0"/>
              <a:t>Property</a:t>
            </a:r>
            <a:r>
              <a:rPr lang="en-US" b="0" dirty="0"/>
              <a:t> – we manage city-owned land and offer it for sale to achieve City goals and </a:t>
            </a:r>
            <a:r>
              <a:rPr lang="en-US" b="1" dirty="0"/>
              <a:t>Financing</a:t>
            </a:r>
            <a:r>
              <a:rPr lang="en-US" b="0" dirty="0"/>
              <a:t> –we </a:t>
            </a:r>
            <a:r>
              <a:rPr lang="en-US" b="1" dirty="0"/>
              <a:t>create</a:t>
            </a:r>
            <a:r>
              <a:rPr lang="en-US" b="0" dirty="0"/>
              <a:t> new units of affordable ownership housing for homebuyers below 80% AMI, and help homeowners </a:t>
            </a:r>
            <a:r>
              <a:rPr lang="en-US" b="1" dirty="0"/>
              <a:t>sustain</a:t>
            </a:r>
            <a:r>
              <a:rPr lang="en-US" b="0" dirty="0"/>
              <a:t> their homes with home improvement loans.</a:t>
            </a:r>
          </a:p>
          <a:p>
            <a:pPr defTabSz="1002581">
              <a:defRPr/>
            </a:pPr>
            <a:endParaRPr lang="en-US" b="0" dirty="0"/>
          </a:p>
          <a:p>
            <a:pPr defTabSz="1002581">
              <a:defRPr/>
            </a:pPr>
            <a:r>
              <a:rPr lang="en-US" b="0" dirty="0"/>
              <a:t>My presentation today is going to be focused on our </a:t>
            </a:r>
            <a:r>
              <a:rPr lang="en-US" b="0" dirty="0" err="1"/>
              <a:t>homeownersihip</a:t>
            </a:r>
            <a:r>
              <a:rPr lang="en-US" b="0" dirty="0"/>
              <a:t> affordable housing financing products</a:t>
            </a:r>
            <a:endParaRPr lang="en-US" dirty="0"/>
          </a:p>
        </p:txBody>
      </p:sp>
      <p:sp>
        <p:nvSpPr>
          <p:cNvPr id="4" name="Slide Number Placeholder 3"/>
          <p:cNvSpPr>
            <a:spLocks noGrp="1"/>
          </p:cNvSpPr>
          <p:nvPr>
            <p:ph type="sldNum" sz="quarter" idx="5"/>
          </p:nvPr>
        </p:nvSpPr>
        <p:spPr/>
        <p:txBody>
          <a:bodyPr/>
          <a:lstStyle/>
          <a:p>
            <a:pPr defTabSz="966529">
              <a:defRPr/>
            </a:pPr>
            <a:fld id="{40B05765-7E18-462C-9C37-F73C204363F3}" type="slidenum">
              <a:rPr lang="en-US">
                <a:solidFill>
                  <a:prstClr val="black"/>
                </a:solidFill>
                <a:latin typeface="Calibri" panose="020F0502020204030204"/>
              </a:rPr>
              <a:pPr defTabSz="96652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6995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different non-profit counseling agencies receive support through the City of Minneapolis and Minnesota Homeownership Center to provide homebuyer counseling and financial wellness credit building counseling in multiple languages.</a:t>
            </a:r>
          </a:p>
          <a:p>
            <a:endParaRPr lang="en-US" dirty="0"/>
          </a:p>
          <a:p>
            <a:r>
              <a:rPr lang="en-US" dirty="0"/>
              <a:t>People of color households have twice the denial rate for first mortgages as white households with a similar credit profile – Build Wealth Minnesota has created the 9000 equities program to provide first mortgage underwriting services that consider alternatives to credit scores, like on time rental payments, when underwriting someone for a first mortgage.</a:t>
            </a:r>
          </a:p>
          <a:p>
            <a:endParaRPr lang="en-US" dirty="0"/>
          </a:p>
          <a:p>
            <a:r>
              <a:rPr lang="en-US" dirty="0"/>
              <a:t>And finally we provide down payment assistance – up to $20,000 for a household to purchase a home that’s naturally affordable and on the market, and an average of $70,000 for homes for homes that require a deeper investment and enroll in a perpetually affordable housing model.</a:t>
            </a:r>
          </a:p>
        </p:txBody>
      </p:sp>
      <p:sp>
        <p:nvSpPr>
          <p:cNvPr id="4" name="Slide Number Placeholder 3"/>
          <p:cNvSpPr>
            <a:spLocks noGrp="1"/>
          </p:cNvSpPr>
          <p:nvPr>
            <p:ph type="sldNum" sz="quarter" idx="5"/>
          </p:nvPr>
        </p:nvSpPr>
        <p:spPr/>
        <p:txBody>
          <a:bodyPr/>
          <a:lstStyle/>
          <a:p>
            <a:fld id="{CC51CFE3-B354-450D-8CC6-BC67E7F2A479}" type="slidenum">
              <a:rPr lang="en-US" smtClean="0"/>
              <a:t>11</a:t>
            </a:fld>
            <a:endParaRPr lang="en-US"/>
          </a:p>
        </p:txBody>
      </p:sp>
    </p:spTree>
    <p:extLst>
      <p:ext uri="{BB962C8B-B14F-4D97-AF65-F5344CB8AC3E}">
        <p14:creationId xmlns:p14="http://schemas.microsoft.com/office/powerpoint/2010/main" val="46549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aren’t enough affordable homes on the market, so we also work with developers to build new opportunities. 75% of the developers in our program are people of color led.</a:t>
            </a:r>
          </a:p>
          <a:p>
            <a:endParaRPr lang="en-US" dirty="0"/>
          </a:p>
          <a:p>
            <a:r>
              <a:rPr lang="en-US" dirty="0"/>
              <a:t>Homes that we develop are sustainably built and encourage dense development of city land.</a:t>
            </a:r>
          </a:p>
        </p:txBody>
      </p:sp>
      <p:sp>
        <p:nvSpPr>
          <p:cNvPr id="4" name="Slide Number Placeholder 3"/>
          <p:cNvSpPr>
            <a:spLocks noGrp="1"/>
          </p:cNvSpPr>
          <p:nvPr>
            <p:ph type="sldNum" sz="quarter" idx="5"/>
          </p:nvPr>
        </p:nvSpPr>
        <p:spPr/>
        <p:txBody>
          <a:bodyPr/>
          <a:lstStyle/>
          <a:p>
            <a:fld id="{CC51CFE3-B354-450D-8CC6-BC67E7F2A479}" type="slidenum">
              <a:rPr lang="en-US" smtClean="0"/>
              <a:t>12</a:t>
            </a:fld>
            <a:endParaRPr lang="en-US"/>
          </a:p>
        </p:txBody>
      </p:sp>
    </p:spTree>
    <p:extLst>
      <p:ext uri="{BB962C8B-B14F-4D97-AF65-F5344CB8AC3E}">
        <p14:creationId xmlns:p14="http://schemas.microsoft.com/office/powerpoint/2010/main" val="171135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keep the homeowners we have, so we have support through both home improvement loans and foreclosure </a:t>
            </a:r>
            <a:r>
              <a:rPr lang="en-US"/>
              <a:t>prevention counseling.</a:t>
            </a:r>
          </a:p>
        </p:txBody>
      </p:sp>
      <p:sp>
        <p:nvSpPr>
          <p:cNvPr id="4" name="Slide Number Placeholder 3"/>
          <p:cNvSpPr>
            <a:spLocks noGrp="1"/>
          </p:cNvSpPr>
          <p:nvPr>
            <p:ph type="sldNum" sz="quarter" idx="5"/>
          </p:nvPr>
        </p:nvSpPr>
        <p:spPr/>
        <p:txBody>
          <a:bodyPr/>
          <a:lstStyle/>
          <a:p>
            <a:fld id="{CC51CFE3-B354-450D-8CC6-BC67E7F2A479}" type="slidenum">
              <a:rPr lang="en-US" smtClean="0"/>
              <a:t>13</a:t>
            </a:fld>
            <a:endParaRPr lang="en-US"/>
          </a:p>
        </p:txBody>
      </p:sp>
    </p:spTree>
    <p:extLst>
      <p:ext uri="{BB962C8B-B14F-4D97-AF65-F5344CB8AC3E}">
        <p14:creationId xmlns:p14="http://schemas.microsoft.com/office/powerpoint/2010/main" val="117684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program has an over 70% rate of service to people of color homebuyers and homeowners, and through our partners we hope to continue to grow our reach to eliminate racial disparities in homeownership.</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CC51CFE3-B354-450D-8CC6-BC67E7F2A479}" type="slidenum">
              <a:rPr lang="en-US" smtClean="0"/>
              <a:t>14</a:t>
            </a:fld>
            <a:endParaRPr lang="en-US"/>
          </a:p>
        </p:txBody>
      </p:sp>
    </p:spTree>
    <p:extLst>
      <p:ext uri="{BB962C8B-B14F-4D97-AF65-F5344CB8AC3E}">
        <p14:creationId xmlns:p14="http://schemas.microsoft.com/office/powerpoint/2010/main" val="134713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2040 comprehensive planning process in Minneapolis did extensive engagement with residents to develop a strategic vision for the City. Minneapolis Homes programs are tailored to implement the vision of Minneapolis 2040 goals, which include eliminating disparities, growing our City equitably, providing affordable and accessible housing throughout the City, and achieving climate resilience. </a:t>
            </a:r>
          </a:p>
        </p:txBody>
      </p:sp>
      <p:sp>
        <p:nvSpPr>
          <p:cNvPr id="4" name="Slide Number Placeholder 3"/>
          <p:cNvSpPr>
            <a:spLocks noGrp="1"/>
          </p:cNvSpPr>
          <p:nvPr>
            <p:ph type="sldNum" sz="quarter" idx="5"/>
          </p:nvPr>
        </p:nvSpPr>
        <p:spPr/>
        <p:txBody>
          <a:bodyPr/>
          <a:lstStyle/>
          <a:p>
            <a:pPr defTabSz="483194">
              <a:defRPr/>
            </a:pPr>
            <a:fld id="{40B05765-7E18-462C-9C37-F73C204363F3}" type="slidenum">
              <a:rPr lang="en-US">
                <a:solidFill>
                  <a:prstClr val="black"/>
                </a:solidFill>
                <a:latin typeface="Calibri" panose="020F0502020204030204"/>
              </a:rPr>
              <a:pPr defTabSz="48319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75581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6"/>
                </a:solidFill>
              </a:rPr>
              <a:t>The Twin Cities region has some of the most pronounced racial disparities in homeownership in the country. Disparities are due to centuries of public policy that excluded Black, Indigenous, Hispanic, and Asian households from opportunities to build generational wealth. The wounds of these policies are still present in our social fabric – a majority of the city owned property we are trying to develop today are located in the communities where redlining concentrated people of color communities and devalued property, and more recently where the impacts of subprime lending and the foreclosure crisis were most pronounced. Today, North and South Central Minneapolis are where the newest trend of investor driven purchases of 1-4 unit homes and rapidly appreciating home values out of line with people’s incomes are making the opportunities of homeownership further out of reach.</a:t>
            </a:r>
          </a:p>
          <a:p>
            <a:endParaRPr lang="en-US" dirty="0"/>
          </a:p>
          <a:p>
            <a:r>
              <a:rPr lang="en-US" dirty="0"/>
              <a:t>As our Minneapolis Homes team sought to build a strategy for developing city-owned land, we directly engaged with community members through a series of over 25 workshops that engaged 1,000 residents, focused within North and South Central Minneapolis where both our land ownership and people of color communities are most concentrated.</a:t>
            </a:r>
          </a:p>
        </p:txBody>
      </p:sp>
      <p:sp>
        <p:nvSpPr>
          <p:cNvPr id="4" name="Slide Number Placeholder 3"/>
          <p:cNvSpPr>
            <a:spLocks noGrp="1"/>
          </p:cNvSpPr>
          <p:nvPr>
            <p:ph type="sldNum" sz="quarter" idx="5"/>
          </p:nvPr>
        </p:nvSpPr>
        <p:spPr/>
        <p:txBody>
          <a:bodyPr/>
          <a:lstStyle/>
          <a:p>
            <a:fld id="{CC51CFE3-B354-450D-8CC6-BC67E7F2A479}" type="slidenum">
              <a:rPr lang="en-US" smtClean="0"/>
              <a:t>3</a:t>
            </a:fld>
            <a:endParaRPr lang="en-US"/>
          </a:p>
        </p:txBody>
      </p:sp>
    </p:spTree>
    <p:extLst>
      <p:ext uri="{BB962C8B-B14F-4D97-AF65-F5344CB8AC3E}">
        <p14:creationId xmlns:p14="http://schemas.microsoft.com/office/powerpoint/2010/main" val="364994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buFontTx/>
              <a:buNone/>
            </a:pPr>
            <a:r>
              <a:rPr lang="en-US" dirty="0">
                <a:solidFill>
                  <a:schemeClr val="accent6"/>
                </a:solidFill>
              </a:rPr>
              <a:t>In Minneapolis, </a:t>
            </a:r>
            <a:r>
              <a:rPr lang="en-US" b="1" dirty="0">
                <a:solidFill>
                  <a:schemeClr val="accent6"/>
                </a:solidFill>
              </a:rPr>
              <a:t>57% of White </a:t>
            </a:r>
            <a:r>
              <a:rPr lang="en-US" dirty="0">
                <a:solidFill>
                  <a:schemeClr val="accent6"/>
                </a:solidFill>
              </a:rPr>
              <a:t>Minneapolis households own their homes (43% of White households are renters), compared to </a:t>
            </a:r>
            <a:r>
              <a:rPr lang="en-US" b="1" dirty="0">
                <a:solidFill>
                  <a:schemeClr val="accent6"/>
                </a:solidFill>
              </a:rPr>
              <a:t>19% of Black </a:t>
            </a:r>
            <a:r>
              <a:rPr lang="en-US" dirty="0">
                <a:solidFill>
                  <a:schemeClr val="accent6"/>
                </a:solidFill>
              </a:rPr>
              <a:t>Minneapolis renter households – meaning there is a </a:t>
            </a:r>
            <a:r>
              <a:rPr lang="en-US" b="1" dirty="0">
                <a:solidFill>
                  <a:schemeClr val="accent6"/>
                </a:solidFill>
              </a:rPr>
              <a:t>38% disparity in ownership</a:t>
            </a:r>
            <a:r>
              <a:rPr lang="en-US" dirty="0">
                <a:solidFill>
                  <a:schemeClr val="accent6"/>
                </a:solidFill>
              </a:rPr>
              <a:t> within the Black population of Minneapolis. When the disparity rate of 38% is multiplied with the total 21,810 of Black Minneapolis renters identified in Census bureau data, it means 8,287 Black households must become homeowners in order to eliminate the disparity in ownership. The same exercise can be repeated for each racial/ethnic group that we have Census data for, meaning our overall need is serving </a:t>
            </a:r>
            <a:r>
              <a:rPr lang="en-US" b="1" dirty="0">
                <a:solidFill>
                  <a:schemeClr val="accent6"/>
                </a:solidFill>
              </a:rPr>
              <a:t>nearly 13,000 Black, Indigenous, or People of Color (BIPOC) renter households to eliminate racial disparities. </a:t>
            </a:r>
          </a:p>
        </p:txBody>
      </p:sp>
      <p:sp>
        <p:nvSpPr>
          <p:cNvPr id="4" name="Slide Number Placeholder 3"/>
          <p:cNvSpPr>
            <a:spLocks noGrp="1"/>
          </p:cNvSpPr>
          <p:nvPr>
            <p:ph type="sldNum" sz="quarter" idx="5"/>
          </p:nvPr>
        </p:nvSpPr>
        <p:spPr/>
        <p:txBody>
          <a:bodyPr/>
          <a:lstStyle/>
          <a:p>
            <a:pPr defTabSz="966529">
              <a:defRPr/>
            </a:pPr>
            <a:fld id="{40B05765-7E18-462C-9C37-F73C204363F3}" type="slidenum">
              <a:rPr lang="en-US">
                <a:solidFill>
                  <a:prstClr val="black"/>
                </a:solidFill>
                <a:latin typeface="Calibri" panose="020F0502020204030204"/>
              </a:rPr>
              <a:pPr defTabSz="96652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012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buFontTx/>
              <a:buNone/>
            </a:pPr>
            <a:r>
              <a:rPr lang="en-US" dirty="0">
                <a:solidFill>
                  <a:schemeClr val="accent6"/>
                </a:solidFill>
              </a:rPr>
              <a:t>We compared the affordable home sales in 2018 to the number of renters in 2018 for each income bracket. </a:t>
            </a:r>
          </a:p>
          <a:p>
            <a:pPr>
              <a:buFontTx/>
              <a:buNone/>
            </a:pPr>
            <a:endParaRPr lang="en-US" dirty="0">
              <a:solidFill>
                <a:schemeClr val="accent6"/>
              </a:solidFill>
            </a:endParaRPr>
          </a:p>
          <a:p>
            <a:pPr marL="181225" indent="-181225">
              <a:buFontTx/>
              <a:buChar char="-"/>
            </a:pPr>
            <a:r>
              <a:rPr lang="en-US" dirty="0">
                <a:solidFill>
                  <a:schemeClr val="accent6"/>
                </a:solidFill>
              </a:rPr>
              <a:t>In the blue bar are the homes that sold in 2018 affordable to households at different AMI levels. In orange are the number of people of color renters and in grey are the number of White renters</a:t>
            </a:r>
          </a:p>
          <a:p>
            <a:pPr marL="181225" indent="-181225">
              <a:buFontTx/>
              <a:buChar char="-"/>
            </a:pPr>
            <a:endParaRPr lang="en-US" dirty="0">
              <a:solidFill>
                <a:schemeClr val="accent6"/>
              </a:solidFill>
            </a:endParaRPr>
          </a:p>
          <a:p>
            <a:pPr marL="181225" indent="-181225">
              <a:buFontTx/>
              <a:buChar char="-"/>
            </a:pPr>
            <a:r>
              <a:rPr lang="en-US" dirty="0">
                <a:solidFill>
                  <a:schemeClr val="accent6"/>
                </a:solidFill>
              </a:rPr>
              <a:t>The biggest conclusions we came to from this data was that if we need to serve 13,000 BIPOC renters we should focus our efforts on households below 80% AMI, for two reasons:</a:t>
            </a:r>
          </a:p>
          <a:p>
            <a:pPr marL="664488" lvl="1" indent="-181225">
              <a:buFontTx/>
              <a:buChar char="-"/>
            </a:pPr>
            <a:r>
              <a:rPr lang="en-US" dirty="0">
                <a:solidFill>
                  <a:schemeClr val="accent6"/>
                </a:solidFill>
              </a:rPr>
              <a:t>1) the odds of serving people of color households are greater within each income bracket below 80%. There are 4 white households for every one person of color household above 80% AMI, below 30% AMI there are 2 people of color households for every one white household.</a:t>
            </a:r>
          </a:p>
          <a:p>
            <a:pPr marL="664488" lvl="1" indent="-181225">
              <a:buFontTx/>
              <a:buChar char="-"/>
            </a:pPr>
            <a:r>
              <a:rPr lang="en-US" dirty="0">
                <a:solidFill>
                  <a:schemeClr val="accent6"/>
                </a:solidFill>
              </a:rPr>
              <a:t>2) there are very few affordable homeownership opportunities that serve households below 50% AMI and virtually none below 30% AMI, but over 70% of BIPOC renters have incomes at these levels. This is a huge mismatch in supply vs demand.</a:t>
            </a:r>
          </a:p>
          <a:p>
            <a:pPr marL="483265" lvl="1"/>
            <a:endParaRPr lang="en-US" dirty="0">
              <a:solidFill>
                <a:schemeClr val="accent6"/>
              </a:solidFill>
            </a:endParaRPr>
          </a:p>
          <a:p>
            <a:pPr marL="241632" indent="-241632">
              <a:buFontTx/>
              <a:buAutoNum type="arabicParenR"/>
            </a:pPr>
            <a:endParaRPr lang="en-US" dirty="0">
              <a:solidFill>
                <a:schemeClr val="accent6"/>
              </a:solidFill>
            </a:endParaRPr>
          </a:p>
          <a:p>
            <a:pPr marL="241632" indent="-241632">
              <a:buFontTx/>
              <a:buAutoNum type="arabicParenR"/>
            </a:pPr>
            <a:endParaRPr lang="en-US" dirty="0">
              <a:solidFill>
                <a:schemeClr val="accent6"/>
              </a:solidFill>
            </a:endParaRPr>
          </a:p>
        </p:txBody>
      </p:sp>
      <p:sp>
        <p:nvSpPr>
          <p:cNvPr id="4" name="Slide Number Placeholder 3"/>
          <p:cNvSpPr>
            <a:spLocks noGrp="1"/>
          </p:cNvSpPr>
          <p:nvPr>
            <p:ph type="sldNum" sz="quarter" idx="5"/>
          </p:nvPr>
        </p:nvSpPr>
        <p:spPr/>
        <p:txBody>
          <a:bodyPr/>
          <a:lstStyle/>
          <a:p>
            <a:pPr defTabSz="966529">
              <a:defRPr/>
            </a:pPr>
            <a:fld id="{40B05765-7E18-462C-9C37-F73C204363F3}" type="slidenum">
              <a:rPr lang="en-US">
                <a:solidFill>
                  <a:prstClr val="black"/>
                </a:solidFill>
                <a:latin typeface="Calibri" panose="020F0502020204030204"/>
              </a:rPr>
              <a:pPr defTabSz="966529">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100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Minneapolis Homes programs were recently realigned to focus intentionally on households below 80% AMI. It’s important to note that area median income adjusts for household size. So a one person household making $56,000 is considered an 80% AMI household, but a 5 person household making the same amount is considered a 50% AMI household. The more people in a household, the more bedrooms they need and the more purchasing power they have, so when we subsidize the construction of a housing unit we adjust based on bedroom size and also by income tier.</a:t>
            </a:r>
          </a:p>
        </p:txBody>
      </p:sp>
      <p:sp>
        <p:nvSpPr>
          <p:cNvPr id="4" name="Slide Number Placeholder 3"/>
          <p:cNvSpPr>
            <a:spLocks noGrp="1"/>
          </p:cNvSpPr>
          <p:nvPr>
            <p:ph type="sldNum" sz="quarter" idx="5"/>
          </p:nvPr>
        </p:nvSpPr>
        <p:spPr/>
        <p:txBody>
          <a:bodyPr/>
          <a:lstStyle/>
          <a:p>
            <a:fld id="{2CA46040-5FBD-4B28-B420-5BF1B042A0DF}" type="slidenum">
              <a:rPr lang="en-US" smtClean="0"/>
              <a:t>6</a:t>
            </a:fld>
            <a:endParaRPr lang="en-US"/>
          </a:p>
        </p:txBody>
      </p:sp>
    </p:spTree>
    <p:extLst>
      <p:ext uri="{BB962C8B-B14F-4D97-AF65-F5344CB8AC3E}">
        <p14:creationId xmlns:p14="http://schemas.microsoft.com/office/powerpoint/2010/main" val="254757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I want to talk to you about subsidy need. There are two types of subsidy our development financing program provides.</a:t>
            </a:r>
          </a:p>
          <a:p>
            <a:endParaRPr lang="en-US" b="0" dirty="0"/>
          </a:p>
          <a:p>
            <a:r>
              <a:rPr lang="en-US" b="0" dirty="0"/>
              <a:t>In 2019, it cost about $330,000 to construct a new unit of housing. At the time of our study, the median sale price for a new construction house was about $350,000 throughout the City – but in some areas of the City, particularly the areas that were historically redlined and impacted by the foreclosure crisis, appraised values for the same new construction house are lower. In North Minneapolis at the time of our study appraised value was about $280,000.  That difference between what it costs to build and the value of the home created is called development or project gap – but for the City providing assistance to fill that gap no developer would pursue doing the project, because they’d be losing $70,000 on the project.</a:t>
            </a:r>
          </a:p>
          <a:p>
            <a:endParaRPr lang="en-US" b="0" dirty="0"/>
          </a:p>
          <a:p>
            <a:r>
              <a:rPr lang="en-US" b="0" dirty="0"/>
              <a:t>The second type of gap is affordability gap. Our programs are designed to serve three income tiers – households between 61-80%, households between 41-60%, and households below 40% AMI. </a:t>
            </a:r>
          </a:p>
          <a:p>
            <a:endParaRPr lang="en-US" b="0" dirty="0"/>
          </a:p>
          <a:p>
            <a:r>
              <a:rPr lang="en-US" b="0" dirty="0"/>
              <a:t>In blue on this chart is what someone in the middle of each income tier could afford to finance as a first mortgage when we did our market study in 2019 – using an assumption that households are paying around 30% of their income towards a monthly payment that includes principal, interest, taxes, and insurance. </a:t>
            </a:r>
          </a:p>
          <a:p>
            <a:endParaRPr lang="en-US" b="0" dirty="0"/>
          </a:p>
          <a:p>
            <a:r>
              <a:rPr lang="en-US" b="0" dirty="0"/>
              <a:t>When that cost is compared to the amount a homebuyer can afford to pay (the amount in blue) then there’s an affordability gap for that homebuyer. In other words, if a homebuyer can only afford to pay for a first mortgage of $250,000, they’ll need support, either a grant or a loan with no monthly payments, to be able to reach that home value at $280,000. And that support is greater for households below 60% or 40% of AMI. When the City makes a substantive investment in affordability gap, we typically enroll a program in a perpetually affordable housing model – so that our deep investment can serve multiple homebuyers over time, and provide very low income renters with a wealth building bridge to traditional homeownership.</a:t>
            </a:r>
          </a:p>
          <a:p>
            <a:endParaRPr lang="en-US" dirty="0"/>
          </a:p>
        </p:txBody>
      </p:sp>
      <p:sp>
        <p:nvSpPr>
          <p:cNvPr id="4" name="Slide Number Placeholder 3"/>
          <p:cNvSpPr>
            <a:spLocks noGrp="1"/>
          </p:cNvSpPr>
          <p:nvPr>
            <p:ph type="sldNum" sz="quarter" idx="5"/>
          </p:nvPr>
        </p:nvSpPr>
        <p:spPr/>
        <p:txBody>
          <a:bodyPr/>
          <a:lstStyle/>
          <a:p>
            <a:fld id="{40B05765-7E18-462C-9C37-F73C204363F3}" type="slidenum">
              <a:rPr lang="en-US" smtClean="0"/>
              <a:t>7</a:t>
            </a:fld>
            <a:endParaRPr lang="en-US"/>
          </a:p>
        </p:txBody>
      </p:sp>
    </p:spTree>
    <p:extLst>
      <p:ext uri="{BB962C8B-B14F-4D97-AF65-F5344CB8AC3E}">
        <p14:creationId xmlns:p14="http://schemas.microsoft.com/office/powerpoint/2010/main" val="239054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more complicated version of the chart I just showed, based on 2021 income limits and development costs. </a:t>
            </a:r>
          </a:p>
          <a:p>
            <a:endParaRPr lang="en-US" dirty="0"/>
          </a:p>
          <a:p>
            <a:r>
              <a:rPr lang="en-US" dirty="0"/>
              <a:t>If we’re trying to serve a 4 person household between 41-60% AMI, then we’re going to try to build a 3 bedroom home and price it at </a:t>
            </a:r>
            <a:r>
              <a:rPr lang="en-US" dirty="0" err="1"/>
              <a:t>at</a:t>
            </a:r>
            <a:r>
              <a:rPr lang="en-US" dirty="0"/>
              <a:t> 50% AMI, or $184,500. Then we’ll cap the income limit for that unit at 60% AMI, or $62,950. In order to construct that home, we’ll provide a maximum subsidy of $200,000. The combination of our subsidy and the affordable price sets the maximum cost that unit can be developed for – if it costs less or a homeowner can afford more, then the city’s subsidy is paid back and recycled in future funding rounds.</a:t>
            </a:r>
          </a:p>
          <a:p>
            <a:endParaRPr lang="en-US" dirty="0"/>
          </a:p>
          <a:p>
            <a:r>
              <a:rPr lang="en-US" dirty="0"/>
              <a:t>In cases where we’re contributing 20% or more of the value of a home to make it affordable to a household, we implement a perpetual affordability model.</a:t>
            </a:r>
          </a:p>
        </p:txBody>
      </p:sp>
      <p:sp>
        <p:nvSpPr>
          <p:cNvPr id="4" name="Slide Number Placeholder 3"/>
          <p:cNvSpPr>
            <a:spLocks noGrp="1"/>
          </p:cNvSpPr>
          <p:nvPr>
            <p:ph type="sldNum" sz="quarter" idx="5"/>
          </p:nvPr>
        </p:nvSpPr>
        <p:spPr/>
        <p:txBody>
          <a:bodyPr/>
          <a:lstStyle/>
          <a:p>
            <a:fld id="{CC51CFE3-B354-450D-8CC6-BC67E7F2A479}" type="slidenum">
              <a:rPr lang="en-US" smtClean="0"/>
              <a:t>8</a:t>
            </a:fld>
            <a:endParaRPr lang="en-US"/>
          </a:p>
        </p:txBody>
      </p:sp>
    </p:spTree>
    <p:extLst>
      <p:ext uri="{BB962C8B-B14F-4D97-AF65-F5344CB8AC3E}">
        <p14:creationId xmlns:p14="http://schemas.microsoft.com/office/powerpoint/2010/main" val="427595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defTabSz="966529">
              <a:buFont typeface="Arial" panose="020B0604020202020204" pitchFamily="34" charset="0"/>
              <a:buChar char="•"/>
              <a:defRPr/>
            </a:pPr>
            <a:r>
              <a:rPr lang="en-US" dirty="0"/>
              <a:t>So what does perpetual affordability mean and look like? </a:t>
            </a:r>
          </a:p>
          <a:p>
            <a:pPr marL="181225" indent="-181225" defTabSz="966529">
              <a:buFont typeface="Arial" panose="020B0604020202020204" pitchFamily="34" charset="0"/>
              <a:buChar char="•"/>
              <a:defRPr/>
            </a:pPr>
            <a:r>
              <a:rPr lang="en-US" dirty="0"/>
              <a:t>An initial investment of $146k today to create an affordable home at 60% of AMI is retained within that home. So that at each resale the home can be sold at a price affordable to whatever someone at 60% of AMI can afford. </a:t>
            </a:r>
          </a:p>
          <a:p>
            <a:pPr marL="181225" indent="-181225" defTabSz="966529">
              <a:buFont typeface="Arial" panose="020B0604020202020204" pitchFamily="34" charset="0"/>
              <a:buChar char="•"/>
              <a:defRPr/>
            </a:pPr>
            <a:r>
              <a:rPr lang="en-US" dirty="0"/>
              <a:t>The homeowner receives some return on their initial equity investment at resale; realizing a portion of the annual appreciation,</a:t>
            </a:r>
          </a:p>
          <a:p>
            <a:pPr marL="181225" indent="-181225" defTabSz="966529">
              <a:buFont typeface="Arial" panose="020B0604020202020204" pitchFamily="34" charset="0"/>
              <a:buChar char="•"/>
              <a:defRPr/>
            </a:pPr>
            <a:r>
              <a:rPr lang="en-US" dirty="0"/>
              <a:t> But the sales price is capped so that it remains affordable over time without a need for additional subsidy. </a:t>
            </a:r>
          </a:p>
          <a:p>
            <a:pPr marL="181225" indent="-181225" defTabSz="966529">
              <a:buFont typeface="Arial" panose="020B0604020202020204" pitchFamily="34" charset="0"/>
              <a:buChar char="•"/>
              <a:defRPr/>
            </a:pPr>
            <a:r>
              <a:rPr lang="en-US" dirty="0"/>
              <a:t>The city created its own perpetually affordable housing model in partnership with community in 2020, works with City of Lakes Community Land Trust that has implemented its model since 2008, and is currently working in partnership with community to create new limited equity cooperative homeownership models.</a:t>
            </a:r>
          </a:p>
          <a:p>
            <a:pPr marL="181225" indent="-181225" defTabSz="966529">
              <a:buFont typeface="Arial" panose="020B0604020202020204" pitchFamily="34" charset="0"/>
              <a:buChar char="•"/>
              <a:defRPr/>
            </a:pPr>
            <a:r>
              <a:rPr lang="en-US" dirty="0"/>
              <a:t>Perpetual affordability is a bridge or stepping stone between renting and homeownership – it creates more deeply affordable ownership options than what exist in the housing market today, making it possible for a very low income renter, who is likely paying much more than 30% of their income on rent, to transition to a sustainable housing payment and also build wealth in the form of home equity.</a:t>
            </a:r>
          </a:p>
          <a:p>
            <a:pPr marL="181225" indent="-181225" defTabSz="96652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F108C10D-B087-49E0-963D-380889602120}" type="slidenum">
              <a:rPr lang="en-US" smtClean="0"/>
              <a:t>9</a:t>
            </a:fld>
            <a:endParaRPr lang="en-US"/>
          </a:p>
        </p:txBody>
      </p:sp>
    </p:spTree>
    <p:extLst>
      <p:ext uri="{BB962C8B-B14F-4D97-AF65-F5344CB8AC3E}">
        <p14:creationId xmlns:p14="http://schemas.microsoft.com/office/powerpoint/2010/main" val="4146245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12032" y="-12700"/>
            <a:ext cx="9175082" cy="5754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89861" y="1791929"/>
            <a:ext cx="7772400" cy="797398"/>
          </a:xfrm>
        </p:spPr>
        <p:txBody>
          <a:bodyPr anchor="b">
            <a:normAutofit/>
          </a:bodyPr>
          <a:lstStyle>
            <a:lvl1pPr algn="l">
              <a:defRPr sz="48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049488" y="3602038"/>
            <a:ext cx="4833257"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457950" y="6033869"/>
            <a:ext cx="2057400" cy="365125"/>
          </a:xfrm>
          <a:prstGeom prst="rect">
            <a:avLst/>
          </a:prstGeom>
        </p:spPr>
        <p:txBody>
          <a:bodyPr/>
          <a:lstStyle>
            <a:lvl1pPr algn="r">
              <a:defRPr>
                <a:solidFill>
                  <a:schemeClr val="tx2"/>
                </a:solidFill>
              </a:defRPr>
            </a:lvl1pPr>
          </a:lstStyle>
          <a:p>
            <a:fld id="{87744F2F-5F95-4160-BBB5-B615D10597D2}" type="datetime4">
              <a:rPr lang="en-US" smtClean="0"/>
              <a:t>June 3, 2022</a:t>
            </a:fld>
            <a:endParaRPr lang="en-US" dirty="0"/>
          </a:p>
        </p:txBody>
      </p:sp>
      <p:sp>
        <p:nvSpPr>
          <p:cNvPr id="9" name="Rectangle 8"/>
          <p:cNvSpPr/>
          <p:nvPr userDrawn="1"/>
        </p:nvSpPr>
        <p:spPr>
          <a:xfrm>
            <a:off x="-12032" y="5741714"/>
            <a:ext cx="1942432" cy="111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EA6A65-BE7D-4D61-A608-1539A25B89AE}" type="slidenum">
              <a:rPr lang="en-US" smtClean="0"/>
              <a:pPr/>
              <a:t>‹#›</a:t>
            </a:fld>
            <a:endParaRPr lang="en-US" dirty="0"/>
          </a:p>
        </p:txBody>
      </p:sp>
      <p:sp>
        <p:nvSpPr>
          <p:cNvPr id="8" name="TextBox 7"/>
          <p:cNvSpPr txBox="1"/>
          <p:nvPr userDrawn="1"/>
        </p:nvSpPr>
        <p:spPr>
          <a:xfrm>
            <a:off x="471949" y="1378974"/>
            <a:ext cx="2330246" cy="369332"/>
          </a:xfrm>
          <a:prstGeom prst="rect">
            <a:avLst/>
          </a:prstGeom>
          <a:noFill/>
        </p:spPr>
        <p:txBody>
          <a:bodyPr wrap="square" rtlCol="0">
            <a:spAutoFit/>
          </a:bodyPr>
          <a:lstStyle/>
          <a:p>
            <a:r>
              <a:rPr lang="en-US" altLang="en-US" sz="1800" dirty="0">
                <a:solidFill>
                  <a:schemeClr val="bg1"/>
                </a:solidFill>
              </a:rPr>
              <a:t>CITY OF MINNEAPOLIS</a:t>
            </a:r>
            <a:endParaRPr lang="en-US" sz="180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9861" y="5906799"/>
            <a:ext cx="1252384" cy="728007"/>
          </a:xfrm>
          <a:prstGeom prst="rect">
            <a:avLst/>
          </a:prstGeom>
        </p:spPr>
      </p:pic>
    </p:spTree>
    <p:extLst>
      <p:ext uri="{BB962C8B-B14F-4D97-AF65-F5344CB8AC3E}">
        <p14:creationId xmlns:p14="http://schemas.microsoft.com/office/powerpoint/2010/main" val="19844193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49246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288767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95923E-3642-4399-95B4-8479D0B35F2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3083916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5923E-3642-4399-95B4-8479D0B35F2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1563804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5923E-3642-4399-95B4-8479D0B35F2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413243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95923E-3642-4399-95B4-8479D0B35F2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61932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95923E-3642-4399-95B4-8479D0B35F2D}" type="datetimeFigureOut">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980120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95923E-3642-4399-95B4-8479D0B35F2D}" type="datetimeFigureOut">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240398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5923E-3642-4399-95B4-8479D0B35F2D}" type="datetimeFigureOut">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4287219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5923E-3642-4399-95B4-8479D0B35F2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141033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AC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A2B427"/>
              </a:buClr>
              <a:defRPr/>
            </a:lvl1pPr>
            <a:lvl2pPr>
              <a:buClr>
                <a:srgbClr val="A2B427"/>
              </a:buClr>
              <a:defRPr/>
            </a:lvl2pPr>
            <a:lvl3pPr>
              <a:buClr>
                <a:srgbClr val="A2B427"/>
              </a:buClr>
              <a:defRPr/>
            </a:lvl3pPr>
            <a:lvl4pPr>
              <a:buClr>
                <a:srgbClr val="A2B427"/>
              </a:buClr>
              <a:defRPr/>
            </a:lvl4pPr>
            <a:lvl5pPr>
              <a:buClr>
                <a:srgbClr val="A2B42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668827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95923E-3642-4399-95B4-8479D0B35F2D}" type="datetimeFigureOut">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140933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5923E-3642-4399-95B4-8479D0B35F2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33645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95923E-3642-4399-95B4-8479D0B35F2D}" type="datetimeFigureOut">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FB485-B038-44D4-AB8C-00AB59AD3029}" type="slidenum">
              <a:rPr lang="en-US" smtClean="0"/>
              <a:t>‹#›</a:t>
            </a:fld>
            <a:endParaRPr lang="en-US"/>
          </a:p>
        </p:txBody>
      </p:sp>
    </p:spTree>
    <p:extLst>
      <p:ext uri="{BB962C8B-B14F-4D97-AF65-F5344CB8AC3E}">
        <p14:creationId xmlns:p14="http://schemas.microsoft.com/office/powerpoint/2010/main" val="2828088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 Content Orange">
    <p:spTree>
      <p:nvGrpSpPr>
        <p:cNvPr id="1" name=""/>
        <p:cNvGrpSpPr/>
        <p:nvPr/>
      </p:nvGrpSpPr>
      <p:grpSpPr>
        <a:xfrm>
          <a:off x="0" y="0"/>
          <a:ext cx="0" cy="0"/>
          <a:chOff x="0" y="0"/>
          <a:chExt cx="0" cy="0"/>
        </a:xfrm>
      </p:grpSpPr>
      <p:grpSp>
        <p:nvGrpSpPr>
          <p:cNvPr id="4" name="Group 6"/>
          <p:cNvGrpSpPr/>
          <p:nvPr userDrawn="1"/>
        </p:nvGrpSpPr>
        <p:grpSpPr>
          <a:xfrm>
            <a:off x="0" y="0"/>
            <a:ext cx="9156700" cy="1282219"/>
            <a:chOff x="0" y="0"/>
            <a:chExt cx="9156700" cy="1282219"/>
          </a:xfrm>
        </p:grpSpPr>
        <p:sp>
          <p:nvSpPr>
            <p:cNvPr id="8" name="Rectangle 7"/>
            <p:cNvSpPr/>
            <p:nvPr/>
          </p:nvSpPr>
          <p:spPr>
            <a:xfrm>
              <a:off x="0" y="0"/>
              <a:ext cx="9156700" cy="12822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 y="222674"/>
              <a:ext cx="8394697" cy="838199"/>
            </a:xfrm>
            <a:prstGeom prst="rect">
              <a:avLst/>
            </a:prstGeom>
            <a:solidFill>
              <a:srgbClr val="F79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899400" y="54187"/>
              <a:ext cx="1219200" cy="1219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SN_Mark_WEB.png"/>
            <p:cNvPicPr>
              <a:picLocks noChangeAspect="1"/>
            </p:cNvPicPr>
            <p:nvPr/>
          </p:nvPicPr>
          <p:blipFill>
            <a:blip r:embed="rId2"/>
            <a:stretch>
              <a:fillRect/>
            </a:stretch>
          </p:blipFill>
          <p:spPr>
            <a:xfrm>
              <a:off x="8044179" y="161716"/>
              <a:ext cx="964353" cy="964351"/>
            </a:xfrm>
            <a:prstGeom prst="rect">
              <a:avLst/>
            </a:prstGeom>
          </p:spPr>
        </p:pic>
      </p:grpSp>
      <p:sp>
        <p:nvSpPr>
          <p:cNvPr id="2" name="Title 1"/>
          <p:cNvSpPr>
            <a:spLocks noGrp="1"/>
          </p:cNvSpPr>
          <p:nvPr>
            <p:ph type="ctrTitle" hasCustomPrompt="1"/>
          </p:nvPr>
        </p:nvSpPr>
        <p:spPr>
          <a:xfrm>
            <a:off x="344527" y="232917"/>
            <a:ext cx="7315200" cy="822960"/>
          </a:xfrm>
        </p:spPr>
        <p:txBody>
          <a:bodyPr/>
          <a:lstStyle>
            <a:lvl1pPr>
              <a:defRPr baseline="0"/>
            </a:lvl1pPr>
          </a:lstStyle>
          <a:p>
            <a:r>
              <a:rPr lang="en-US" dirty="0"/>
              <a:t>Headline Goes Here</a:t>
            </a:r>
          </a:p>
        </p:txBody>
      </p:sp>
      <p:grpSp>
        <p:nvGrpSpPr>
          <p:cNvPr id="5" name="Group 13"/>
          <p:cNvGrpSpPr/>
          <p:nvPr userDrawn="1"/>
        </p:nvGrpSpPr>
        <p:grpSpPr>
          <a:xfrm>
            <a:off x="0" y="6434666"/>
            <a:ext cx="9156700" cy="436034"/>
            <a:chOff x="0" y="6434666"/>
            <a:chExt cx="9156700" cy="436034"/>
          </a:xfrm>
        </p:grpSpPr>
        <p:sp>
          <p:nvSpPr>
            <p:cNvPr id="15" name="Rectangle 14"/>
            <p:cNvSpPr/>
            <p:nvPr/>
          </p:nvSpPr>
          <p:spPr>
            <a:xfrm flipV="1">
              <a:off x="0" y="6779268"/>
              <a:ext cx="9156700" cy="91432"/>
            </a:xfrm>
            <a:prstGeom prst="rect">
              <a:avLst/>
            </a:prstGeom>
            <a:solidFill>
              <a:srgbClr val="009E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411488" y="6434666"/>
              <a:ext cx="274320" cy="274320"/>
            </a:xfrm>
            <a:prstGeom prst="ellips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Subtitle 2"/>
          <p:cNvSpPr>
            <a:spLocks noGrp="1"/>
          </p:cNvSpPr>
          <p:nvPr>
            <p:ph type="subTitle" idx="1" hasCustomPrompt="1"/>
          </p:nvPr>
        </p:nvSpPr>
        <p:spPr>
          <a:xfrm>
            <a:off x="370757" y="1313406"/>
            <a:ext cx="8382000" cy="502674"/>
          </a:xfrm>
        </p:spPr>
        <p:txBody>
          <a:bodyPr anchor="t"/>
          <a:lstStyle>
            <a:lvl1pPr marL="0" indent="0" algn="l">
              <a:buNone/>
              <a:defRPr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Subhead</a:t>
            </a:r>
          </a:p>
        </p:txBody>
      </p:sp>
      <p:sp>
        <p:nvSpPr>
          <p:cNvPr id="14" name="TextBox 13"/>
          <p:cNvSpPr txBox="1"/>
          <p:nvPr userDrawn="1"/>
        </p:nvSpPr>
        <p:spPr>
          <a:xfrm>
            <a:off x="8642376" y="6434666"/>
            <a:ext cx="456412" cy="276999"/>
          </a:xfrm>
          <a:prstGeom prst="rect">
            <a:avLst/>
          </a:prstGeom>
          <a:noFill/>
        </p:spPr>
        <p:txBody>
          <a:bodyPr wrap="square" rtlCol="0">
            <a:spAutoFit/>
          </a:bodyPr>
          <a:lstStyle/>
          <a:p>
            <a:pPr algn="ctr"/>
            <a:fld id="{20F7A088-E370-4073-9073-DFA574715038}" type="slidenum">
              <a:rPr lang="en-US" sz="1200" b="1" smtClean="0">
                <a:latin typeface="Asap" panose="020F0504030102060203" pitchFamily="34" charset="0"/>
              </a:rPr>
              <a:pPr algn="ctr"/>
              <a:t>‹#›</a:t>
            </a:fld>
            <a:endParaRPr lang="en-US" sz="1200" b="1" dirty="0">
              <a:latin typeface="Asap" panose="020F0504030102060203" pitchFamily="34" charset="0"/>
            </a:endParaRPr>
          </a:p>
        </p:txBody>
      </p:sp>
    </p:spTree>
    <p:extLst>
      <p:ext uri="{BB962C8B-B14F-4D97-AF65-F5344CB8AC3E}">
        <p14:creationId xmlns:p14="http://schemas.microsoft.com/office/powerpoint/2010/main" val="145434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26888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37788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95828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33076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1661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57196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CEA6A65-BE7D-4D61-A608-1539A25B89AE}" type="slidenum">
              <a:rPr lang="en-US" smtClean="0"/>
              <a:t>‹#›</a:t>
            </a:fld>
            <a:endParaRPr lang="en-US"/>
          </a:p>
        </p:txBody>
      </p:sp>
    </p:spTree>
    <p:extLst>
      <p:ext uri="{BB962C8B-B14F-4D97-AF65-F5344CB8AC3E}">
        <p14:creationId xmlns:p14="http://schemas.microsoft.com/office/powerpoint/2010/main" val="166024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A6A65-BE7D-4D61-A608-1539A25B89AE}" type="slidenum">
              <a:rPr lang="en-US" smtClean="0"/>
              <a:t>‹#›</a:t>
            </a:fld>
            <a:endParaRPr lang="en-US"/>
          </a:p>
        </p:txBody>
      </p:sp>
    </p:spTree>
    <p:extLst>
      <p:ext uri="{BB962C8B-B14F-4D97-AF65-F5344CB8AC3E}">
        <p14:creationId xmlns:p14="http://schemas.microsoft.com/office/powerpoint/2010/main" val="1616334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defTabSz="914377" rtl="0" eaLnBrk="1" latinLnBrk="0" hangingPunct="1">
        <a:lnSpc>
          <a:spcPct val="90000"/>
        </a:lnSpc>
        <a:spcBef>
          <a:spcPct val="0"/>
        </a:spcBef>
        <a:buNone/>
        <a:defRPr sz="4400" kern="1200">
          <a:solidFill>
            <a:srgbClr val="008AC0"/>
          </a:solidFill>
          <a:latin typeface="+mj-lt"/>
          <a:ea typeface="+mj-ea"/>
          <a:cs typeface="+mj-cs"/>
        </a:defRPr>
      </a:lvl1pPr>
    </p:titleStyle>
    <p:bodyStyle>
      <a:lvl1pPr marL="228594" indent="-228594" algn="l" defTabSz="914377" rtl="0" eaLnBrk="1" latinLnBrk="0" hangingPunct="1">
        <a:lnSpc>
          <a:spcPct val="90000"/>
        </a:lnSpc>
        <a:spcBef>
          <a:spcPts val="1000"/>
        </a:spcBef>
        <a:buClr>
          <a:srgbClr val="92D050"/>
        </a:buClr>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92D050"/>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rgbClr val="92D050"/>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5923E-3642-4399-95B4-8479D0B35F2D}" type="datetimeFigureOut">
              <a:rPr lang="en-US" smtClean="0"/>
              <a:t>6/3/2022</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FB485-B038-44D4-AB8C-00AB59AD3029}" type="slidenum">
              <a:rPr lang="en-US" smtClean="0"/>
              <a:t>‹#›</a:t>
            </a:fld>
            <a:endParaRPr lang="en-US"/>
          </a:p>
        </p:txBody>
      </p:sp>
    </p:spTree>
    <p:extLst>
      <p:ext uri="{BB962C8B-B14F-4D97-AF65-F5344CB8AC3E}">
        <p14:creationId xmlns:p14="http://schemas.microsoft.com/office/powerpoint/2010/main" val="6607321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0772-088C-4859-9847-61FB1D36A51E}"/>
              </a:ext>
            </a:extLst>
          </p:cNvPr>
          <p:cNvSpPr>
            <a:spLocks noGrp="1"/>
          </p:cNvSpPr>
          <p:nvPr>
            <p:ph type="ctrTitle"/>
          </p:nvPr>
        </p:nvSpPr>
        <p:spPr>
          <a:xfrm>
            <a:off x="416859" y="2211869"/>
            <a:ext cx="7772400" cy="1416315"/>
          </a:xfrm>
        </p:spPr>
        <p:txBody>
          <a:bodyPr>
            <a:noAutofit/>
          </a:bodyPr>
          <a:lstStyle/>
          <a:p>
            <a:pPr algn="ctr"/>
            <a:br>
              <a:rPr lang="en-US" sz="4000" b="1" dirty="0">
                <a:cs typeface="Calibri Light"/>
              </a:rPr>
            </a:br>
            <a:r>
              <a:rPr lang="en-US" sz="4000" b="1" dirty="0">
                <a:cs typeface="Calibri Light"/>
              </a:rPr>
              <a:t>Homeownership Housing in Minneapolis</a:t>
            </a:r>
            <a:br>
              <a:rPr lang="en-US" sz="4000" b="1" dirty="0">
                <a:cs typeface="Calibri Light"/>
              </a:rPr>
            </a:br>
            <a:endParaRPr lang="en-US" dirty="0"/>
          </a:p>
        </p:txBody>
      </p:sp>
      <p:sp>
        <p:nvSpPr>
          <p:cNvPr id="4" name="Date Placeholder 3">
            <a:extLst>
              <a:ext uri="{FF2B5EF4-FFF2-40B4-BE49-F238E27FC236}">
                <a16:creationId xmlns:a16="http://schemas.microsoft.com/office/drawing/2014/main" id="{6EE06D02-2799-4847-8AD1-E494A9440F51}"/>
              </a:ext>
            </a:extLst>
          </p:cNvPr>
          <p:cNvSpPr>
            <a:spLocks noGrp="1"/>
          </p:cNvSpPr>
          <p:nvPr>
            <p:ph type="dt" sz="half" idx="10"/>
          </p:nvPr>
        </p:nvSpPr>
        <p:spPr/>
        <p:txBody>
          <a:bodyPr/>
          <a:lstStyle/>
          <a:p>
            <a:fld id="{87744F2F-5F95-4160-BBB5-B615D10597D2}" type="datetime4">
              <a:rPr lang="en-US">
                <a:solidFill>
                  <a:srgbClr val="008AC0"/>
                </a:solidFill>
                <a:latin typeface="Calibri"/>
              </a:rPr>
              <a:pPr/>
              <a:t>June 3, 2022</a:t>
            </a:fld>
            <a:endParaRPr lang="en-US" dirty="0">
              <a:solidFill>
                <a:srgbClr val="008AC0"/>
              </a:solidFill>
              <a:latin typeface="Calibri"/>
            </a:endParaRPr>
          </a:p>
        </p:txBody>
      </p:sp>
      <p:sp>
        <p:nvSpPr>
          <p:cNvPr id="5" name="Slide Number Placeholder 4">
            <a:extLst>
              <a:ext uri="{FF2B5EF4-FFF2-40B4-BE49-F238E27FC236}">
                <a16:creationId xmlns:a16="http://schemas.microsoft.com/office/drawing/2014/main" id="{9293847C-D21A-46CA-8672-E95B863F7FBC}"/>
              </a:ext>
            </a:extLst>
          </p:cNvPr>
          <p:cNvSpPr>
            <a:spLocks noGrp="1"/>
          </p:cNvSpPr>
          <p:nvPr>
            <p:ph type="sldNum" sz="quarter" idx="12"/>
          </p:nvPr>
        </p:nvSpPr>
        <p:spPr/>
        <p:txBody>
          <a:bodyPr/>
          <a:lstStyle/>
          <a:p>
            <a:fld id="{ACEA6A65-BE7D-4D61-A608-1539A25B89AE}" type="slidenum">
              <a:rPr lang="en-US">
                <a:solidFill>
                  <a:srgbClr val="008AC0"/>
                </a:solidFill>
                <a:latin typeface="Calibri"/>
              </a:rPr>
              <a:pPr/>
              <a:t>1</a:t>
            </a:fld>
            <a:endParaRPr lang="en-US" dirty="0">
              <a:solidFill>
                <a:srgbClr val="008AC0"/>
              </a:solidFill>
              <a:latin typeface="Calibri"/>
            </a:endParaRPr>
          </a:p>
        </p:txBody>
      </p:sp>
      <p:pic>
        <p:nvPicPr>
          <p:cNvPr id="8" name="Picture 7">
            <a:extLst>
              <a:ext uri="{FF2B5EF4-FFF2-40B4-BE49-F238E27FC236}">
                <a16:creationId xmlns:a16="http://schemas.microsoft.com/office/drawing/2014/main" id="{76CBCBB5-33AD-4265-9B36-5F175713134C}"/>
              </a:ext>
            </a:extLst>
          </p:cNvPr>
          <p:cNvPicPr>
            <a:picLocks noChangeAspect="1"/>
          </p:cNvPicPr>
          <p:nvPr/>
        </p:nvPicPr>
        <p:blipFill rotWithShape="1">
          <a:blip r:embed="rId3">
            <a:extLst>
              <a:ext uri="{28A0092B-C50C-407E-A947-70E740481C1C}">
                <a14:useLocalDpi xmlns:a14="http://schemas.microsoft.com/office/drawing/2010/main" val="0"/>
              </a:ext>
            </a:extLst>
          </a:blip>
          <a:srcRect t="27608" r="6954" b="6186"/>
          <a:stretch/>
        </p:blipFill>
        <p:spPr>
          <a:xfrm>
            <a:off x="151391" y="3114424"/>
            <a:ext cx="6057425" cy="2219710"/>
          </a:xfrm>
          <a:prstGeom prst="rect">
            <a:avLst/>
          </a:prstGeom>
        </p:spPr>
      </p:pic>
      <p:pic>
        <p:nvPicPr>
          <p:cNvPr id="9" name="Picture 5">
            <a:extLst>
              <a:ext uri="{FF2B5EF4-FFF2-40B4-BE49-F238E27FC236}">
                <a16:creationId xmlns:a16="http://schemas.microsoft.com/office/drawing/2014/main" id="{C1F5C4BA-E404-45C2-A1A4-3386B325AA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87" r="35523" b="2"/>
          <a:stretch/>
        </p:blipFill>
        <p:spPr bwMode="auto">
          <a:xfrm>
            <a:off x="6298013" y="2655472"/>
            <a:ext cx="2653143" cy="2965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17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563D-9F5E-4B21-A28B-58879CB65B4F}"/>
              </a:ext>
            </a:extLst>
          </p:cNvPr>
          <p:cNvSpPr>
            <a:spLocks noGrp="1"/>
          </p:cNvSpPr>
          <p:nvPr>
            <p:ph type="title"/>
          </p:nvPr>
        </p:nvSpPr>
        <p:spPr>
          <a:xfrm>
            <a:off x="0" y="-77001"/>
            <a:ext cx="8891081" cy="1325563"/>
          </a:xfrm>
        </p:spPr>
        <p:txBody>
          <a:bodyPr/>
          <a:lstStyle/>
          <a:p>
            <a:r>
              <a:rPr lang="en-US" dirty="0">
                <a:solidFill>
                  <a:srgbClr val="008AC0"/>
                </a:solidFill>
              </a:rPr>
              <a:t>What is Minneapolis Homes?</a:t>
            </a:r>
          </a:p>
        </p:txBody>
      </p:sp>
      <p:sp>
        <p:nvSpPr>
          <p:cNvPr id="7" name="Content Placeholder 6">
            <a:extLst>
              <a:ext uri="{FF2B5EF4-FFF2-40B4-BE49-F238E27FC236}">
                <a16:creationId xmlns:a16="http://schemas.microsoft.com/office/drawing/2014/main" id="{F7B02752-98B4-4DD6-BB70-2BA9F76FE283}"/>
              </a:ext>
            </a:extLst>
          </p:cNvPr>
          <p:cNvSpPr>
            <a:spLocks noGrp="1"/>
          </p:cNvSpPr>
          <p:nvPr>
            <p:ph idx="1"/>
          </p:nvPr>
        </p:nvSpPr>
        <p:spPr>
          <a:xfrm>
            <a:off x="126459" y="1133861"/>
            <a:ext cx="5570956" cy="5587619"/>
          </a:xfrm>
        </p:spPr>
        <p:txBody>
          <a:bodyPr>
            <a:normAutofit fontScale="85000" lnSpcReduction="10000"/>
          </a:bodyPr>
          <a:lstStyle/>
          <a:p>
            <a:pPr marL="0" indent="0">
              <a:buNone/>
            </a:pPr>
            <a:r>
              <a:rPr lang="en-US" dirty="0"/>
              <a:t>Umbrella name for City of Minneapolis-sponsored scattered site housing products.</a:t>
            </a:r>
            <a:endParaRPr lang="en-US" b="1" dirty="0">
              <a:solidFill>
                <a:srgbClr val="008AC0"/>
              </a:solidFill>
            </a:endParaRPr>
          </a:p>
          <a:p>
            <a:pPr marL="0" indent="0">
              <a:buNone/>
            </a:pPr>
            <a:r>
              <a:rPr lang="en-US" b="1" dirty="0">
                <a:solidFill>
                  <a:srgbClr val="008AC0"/>
                </a:solidFill>
              </a:rPr>
              <a:t>Access: Homebuyer Support</a:t>
            </a:r>
          </a:p>
          <a:p>
            <a:pPr lvl="1"/>
            <a:r>
              <a:rPr lang="en-US" dirty="0"/>
              <a:t>Homebuyer education and capacity building</a:t>
            </a:r>
          </a:p>
          <a:p>
            <a:pPr lvl="1"/>
            <a:r>
              <a:rPr lang="en-US" dirty="0"/>
              <a:t>Homeownership Opportunity Minneapolis (HOM) down payment assistance</a:t>
            </a:r>
          </a:p>
          <a:p>
            <a:pPr lvl="1"/>
            <a:r>
              <a:rPr lang="en-US" dirty="0"/>
              <a:t>Stabilization</a:t>
            </a:r>
          </a:p>
          <a:p>
            <a:pPr lvl="1"/>
            <a:r>
              <a:rPr lang="en-US" dirty="0"/>
              <a:t>9000 equities first mortgages</a:t>
            </a:r>
          </a:p>
          <a:p>
            <a:pPr marL="0" indent="0">
              <a:buNone/>
            </a:pPr>
            <a:r>
              <a:rPr lang="en-US" b="1" dirty="0">
                <a:solidFill>
                  <a:srgbClr val="008AC0"/>
                </a:solidFill>
              </a:rPr>
              <a:t>Create: Affordable homeownership units</a:t>
            </a:r>
          </a:p>
          <a:p>
            <a:pPr lvl="1"/>
            <a:r>
              <a:rPr lang="en-US" dirty="0"/>
              <a:t>City-owned property development</a:t>
            </a:r>
          </a:p>
          <a:p>
            <a:pPr lvl="1"/>
            <a:r>
              <a:rPr lang="en-US" dirty="0"/>
              <a:t>Minneapolis Homes: Financing</a:t>
            </a:r>
          </a:p>
          <a:p>
            <a:pPr marL="0" indent="0">
              <a:buNone/>
            </a:pPr>
            <a:r>
              <a:rPr lang="en-US" b="1" dirty="0">
                <a:solidFill>
                  <a:srgbClr val="008AC0"/>
                </a:solidFill>
              </a:rPr>
              <a:t>Sustain: Preserving homeownership</a:t>
            </a:r>
            <a:endParaRPr lang="en-US" dirty="0"/>
          </a:p>
          <a:p>
            <a:pPr lvl="1"/>
            <a:r>
              <a:rPr lang="en-US" dirty="0"/>
              <a:t>Foreclosure prevention counseling</a:t>
            </a:r>
          </a:p>
          <a:p>
            <a:pPr lvl="1"/>
            <a:r>
              <a:rPr lang="en-US" dirty="0"/>
              <a:t>Hennepin Homeownership Preservation Program</a:t>
            </a:r>
          </a:p>
          <a:p>
            <a:pPr lvl="1"/>
            <a:r>
              <a:rPr lang="en-US" dirty="0"/>
              <a:t>Home improvement loans</a:t>
            </a:r>
          </a:p>
        </p:txBody>
      </p:sp>
      <p:sp>
        <p:nvSpPr>
          <p:cNvPr id="4" name="Slide Number Placeholder 3">
            <a:extLst>
              <a:ext uri="{FF2B5EF4-FFF2-40B4-BE49-F238E27FC236}">
                <a16:creationId xmlns:a16="http://schemas.microsoft.com/office/drawing/2014/main" id="{7F474808-881E-4E62-8946-EFFD5CD58E49}"/>
              </a:ext>
            </a:extLst>
          </p:cNvPr>
          <p:cNvSpPr>
            <a:spLocks noGrp="1"/>
          </p:cNvSpPr>
          <p:nvPr>
            <p:ph type="sldNum" sz="quarter" idx="12"/>
          </p:nvPr>
        </p:nvSpPr>
        <p:spPr/>
        <p:txBody>
          <a:bodyPr/>
          <a:lstStyle/>
          <a:p>
            <a:pPr>
              <a:defRPr/>
            </a:pPr>
            <a:fld id="{ACEA6A65-BE7D-4D61-A608-1539A25B89AE}" type="slidenum">
              <a:rPr lang="en-US">
                <a:solidFill>
                  <a:srgbClr val="171616">
                    <a:tint val="75000"/>
                  </a:srgbClr>
                </a:solidFill>
                <a:latin typeface="Calibri"/>
              </a:rPr>
              <a:pPr>
                <a:defRPr/>
              </a:pPr>
              <a:t>10</a:t>
            </a:fld>
            <a:endParaRPr lang="en-US" dirty="0">
              <a:solidFill>
                <a:srgbClr val="171616">
                  <a:tint val="75000"/>
                </a:srgbClr>
              </a:solidFill>
              <a:latin typeface="Calibri"/>
            </a:endParaRPr>
          </a:p>
        </p:txBody>
      </p:sp>
      <p:pic>
        <p:nvPicPr>
          <p:cNvPr id="5" name="Content Placeholder 8">
            <a:extLst>
              <a:ext uri="{FF2B5EF4-FFF2-40B4-BE49-F238E27FC236}">
                <a16:creationId xmlns:a16="http://schemas.microsoft.com/office/drawing/2014/main" id="{5A05E3E3-AB68-40CD-A7E2-670E6C9E33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44837" y="4052459"/>
            <a:ext cx="3572704" cy="2486457"/>
          </a:xfrm>
          <a:prstGeom prst="rect">
            <a:avLst/>
          </a:prstGeom>
        </p:spPr>
      </p:pic>
      <p:pic>
        <p:nvPicPr>
          <p:cNvPr id="6" name="Picture 2">
            <a:extLst>
              <a:ext uri="{FF2B5EF4-FFF2-40B4-BE49-F238E27FC236}">
                <a16:creationId xmlns:a16="http://schemas.microsoft.com/office/drawing/2014/main" id="{411D63AB-F25B-4294-A7B0-B3759D0BE3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885" b="10982"/>
          <a:stretch/>
        </p:blipFill>
        <p:spPr>
          <a:xfrm>
            <a:off x="6218924" y="914400"/>
            <a:ext cx="2798619" cy="3109120"/>
          </a:xfrm>
          <a:prstGeom prst="rect">
            <a:avLst/>
          </a:prstGeom>
          <a:noFill/>
        </p:spPr>
      </p:pic>
    </p:spTree>
    <p:extLst>
      <p:ext uri="{BB962C8B-B14F-4D97-AF65-F5344CB8AC3E}">
        <p14:creationId xmlns:p14="http://schemas.microsoft.com/office/powerpoint/2010/main" val="197075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37BF-334B-4F09-B2DF-70760553ED39}"/>
              </a:ext>
            </a:extLst>
          </p:cNvPr>
          <p:cNvSpPr>
            <a:spLocks noGrp="1"/>
          </p:cNvSpPr>
          <p:nvPr>
            <p:ph type="title"/>
          </p:nvPr>
        </p:nvSpPr>
        <p:spPr>
          <a:xfrm>
            <a:off x="182881" y="63501"/>
            <a:ext cx="9505763" cy="1325563"/>
          </a:xfrm>
        </p:spPr>
        <p:txBody>
          <a:bodyPr/>
          <a:lstStyle/>
          <a:p>
            <a:r>
              <a:rPr lang="en-US" dirty="0">
                <a:solidFill>
                  <a:srgbClr val="008AC0"/>
                </a:solidFill>
              </a:rPr>
              <a:t>Access: Homebuyer support</a:t>
            </a:r>
          </a:p>
        </p:txBody>
      </p:sp>
      <p:sp>
        <p:nvSpPr>
          <p:cNvPr id="3" name="Content Placeholder 2">
            <a:extLst>
              <a:ext uri="{FF2B5EF4-FFF2-40B4-BE49-F238E27FC236}">
                <a16:creationId xmlns:a16="http://schemas.microsoft.com/office/drawing/2014/main" id="{872EA4FF-29C0-463D-9ED1-6B86D1CB61B2}"/>
              </a:ext>
            </a:extLst>
          </p:cNvPr>
          <p:cNvSpPr>
            <a:spLocks noGrp="1"/>
          </p:cNvSpPr>
          <p:nvPr>
            <p:ph idx="1"/>
          </p:nvPr>
        </p:nvSpPr>
        <p:spPr>
          <a:xfrm>
            <a:off x="182881" y="1565702"/>
            <a:ext cx="8744941" cy="1250603"/>
          </a:xfrm>
        </p:spPr>
        <p:txBody>
          <a:bodyPr vert="horz" lIns="91440" tIns="45720" rIns="91440" bIns="45720" numCol="1" rtlCol="0" anchor="t">
            <a:normAutofit fontScale="77500" lnSpcReduction="20000"/>
          </a:bodyPr>
          <a:lstStyle/>
          <a:p>
            <a:pPr marL="0" indent="0">
              <a:buNone/>
            </a:pPr>
            <a:endParaRPr lang="en-US" dirty="0">
              <a:ea typeface="Calibri"/>
              <a:cs typeface="Calibri"/>
            </a:endParaRPr>
          </a:p>
          <a:p>
            <a:pPr marL="227965" indent="-227965"/>
            <a:r>
              <a:rPr lang="en-US" dirty="0"/>
              <a:t>Homebuyer education and financial wellness</a:t>
            </a:r>
          </a:p>
          <a:p>
            <a:pPr marL="227965" indent="-227965"/>
            <a:r>
              <a:rPr lang="en-US" dirty="0">
                <a:ea typeface="Calibri"/>
                <a:cs typeface="Calibri"/>
              </a:rPr>
              <a:t>9000 Equities program offers manual underwriting of first mortgages</a:t>
            </a:r>
          </a:p>
          <a:p>
            <a:pPr marL="0" indent="0">
              <a:buNone/>
            </a:pPr>
            <a:endParaRPr lang="en-US" dirty="0"/>
          </a:p>
        </p:txBody>
      </p:sp>
      <p:sp>
        <p:nvSpPr>
          <p:cNvPr id="5" name="TextBox 4">
            <a:extLst>
              <a:ext uri="{FF2B5EF4-FFF2-40B4-BE49-F238E27FC236}">
                <a16:creationId xmlns:a16="http://schemas.microsoft.com/office/drawing/2014/main" id="{80671B47-8963-41BC-9C48-F5D4DC783575}"/>
              </a:ext>
            </a:extLst>
          </p:cNvPr>
          <p:cNvSpPr txBox="1"/>
          <p:nvPr/>
        </p:nvSpPr>
        <p:spPr>
          <a:xfrm>
            <a:off x="68347" y="1389064"/>
            <a:ext cx="9205211" cy="461665"/>
          </a:xfrm>
          <a:prstGeom prst="rect">
            <a:avLst/>
          </a:prstGeom>
          <a:noFill/>
        </p:spPr>
        <p:txBody>
          <a:bodyPr wrap="square" rtlCol="0">
            <a:spAutoFit/>
          </a:bodyPr>
          <a:lstStyle/>
          <a:p>
            <a:r>
              <a:rPr lang="en-US" sz="2400" dirty="0">
                <a:solidFill>
                  <a:schemeClr val="accent6"/>
                </a:solidFill>
              </a:rPr>
              <a:t>Education and mortgage support</a:t>
            </a:r>
          </a:p>
        </p:txBody>
      </p:sp>
      <p:sp>
        <p:nvSpPr>
          <p:cNvPr id="4" name="TextBox 3">
            <a:extLst>
              <a:ext uri="{FF2B5EF4-FFF2-40B4-BE49-F238E27FC236}">
                <a16:creationId xmlns:a16="http://schemas.microsoft.com/office/drawing/2014/main" id="{A656DE47-BD81-4189-94B9-2841A4CA2B95}"/>
              </a:ext>
            </a:extLst>
          </p:cNvPr>
          <p:cNvSpPr txBox="1"/>
          <p:nvPr/>
        </p:nvSpPr>
        <p:spPr>
          <a:xfrm>
            <a:off x="270263" y="3059668"/>
            <a:ext cx="8023860" cy="738664"/>
          </a:xfrm>
          <a:prstGeom prst="rect">
            <a:avLst/>
          </a:prstGeom>
          <a:noFill/>
        </p:spPr>
        <p:txBody>
          <a:bodyPr wrap="square" rtlCol="0">
            <a:spAutoFit/>
          </a:bodyPr>
          <a:lstStyle/>
          <a:p>
            <a:r>
              <a:rPr lang="en-US" sz="2400" dirty="0">
                <a:solidFill>
                  <a:schemeClr val="accent6"/>
                </a:solidFill>
              </a:rPr>
              <a:t>Affordability assistance</a:t>
            </a:r>
          </a:p>
          <a:p>
            <a:endParaRPr lang="en-US" dirty="0"/>
          </a:p>
        </p:txBody>
      </p:sp>
      <p:graphicFrame>
        <p:nvGraphicFramePr>
          <p:cNvPr id="7" name="Table 7">
            <a:extLst>
              <a:ext uri="{FF2B5EF4-FFF2-40B4-BE49-F238E27FC236}">
                <a16:creationId xmlns:a16="http://schemas.microsoft.com/office/drawing/2014/main" id="{69F51C45-02E8-44DB-BFFC-7C31EFE30F2B}"/>
              </a:ext>
            </a:extLst>
          </p:cNvPr>
          <p:cNvGraphicFramePr>
            <a:graphicFrameLocks noGrp="1"/>
          </p:cNvGraphicFramePr>
          <p:nvPr>
            <p:extLst>
              <p:ext uri="{D42A27DB-BD31-4B8C-83A1-F6EECF244321}">
                <p14:modId xmlns:p14="http://schemas.microsoft.com/office/powerpoint/2010/main" val="3979135056"/>
              </p:ext>
            </p:extLst>
          </p:nvPr>
        </p:nvGraphicFramePr>
        <p:xfrm>
          <a:off x="270263" y="3546394"/>
          <a:ext cx="8163268" cy="2473960"/>
        </p:xfrm>
        <a:graphic>
          <a:graphicData uri="http://schemas.openxmlformats.org/drawingml/2006/table">
            <a:tbl>
              <a:tblPr firstRow="1" bandRow="1">
                <a:tableStyleId>{5C22544A-7EE6-4342-B048-85BDC9FD1C3A}</a:tableStyleId>
              </a:tblPr>
              <a:tblGrid>
                <a:gridCol w="2045340">
                  <a:extLst>
                    <a:ext uri="{9D8B030D-6E8A-4147-A177-3AD203B41FA5}">
                      <a16:colId xmlns:a16="http://schemas.microsoft.com/office/drawing/2014/main" val="2291328963"/>
                    </a:ext>
                  </a:extLst>
                </a:gridCol>
                <a:gridCol w="2646182">
                  <a:extLst>
                    <a:ext uri="{9D8B030D-6E8A-4147-A177-3AD203B41FA5}">
                      <a16:colId xmlns:a16="http://schemas.microsoft.com/office/drawing/2014/main" val="2703379194"/>
                    </a:ext>
                  </a:extLst>
                </a:gridCol>
                <a:gridCol w="3471746">
                  <a:extLst>
                    <a:ext uri="{9D8B030D-6E8A-4147-A177-3AD203B41FA5}">
                      <a16:colId xmlns:a16="http://schemas.microsoft.com/office/drawing/2014/main" val="364363287"/>
                    </a:ext>
                  </a:extLst>
                </a:gridCol>
              </a:tblGrid>
              <a:tr h="370840">
                <a:tc>
                  <a:txBody>
                    <a:bodyPr/>
                    <a:lstStyle/>
                    <a:p>
                      <a:r>
                        <a:rPr lang="en-US" dirty="0"/>
                        <a:t>Program</a:t>
                      </a:r>
                    </a:p>
                  </a:txBody>
                  <a:tcPr/>
                </a:tc>
                <a:tc>
                  <a:txBody>
                    <a:bodyPr/>
                    <a:lstStyle/>
                    <a:p>
                      <a:r>
                        <a:rPr lang="en-US" dirty="0"/>
                        <a:t>Partners</a:t>
                      </a:r>
                    </a:p>
                  </a:txBody>
                  <a:tcPr/>
                </a:tc>
                <a:tc>
                  <a:txBody>
                    <a:bodyPr/>
                    <a:lstStyle/>
                    <a:p>
                      <a:r>
                        <a:rPr lang="en-US" dirty="0"/>
                        <a:t>Assistance</a:t>
                      </a:r>
                    </a:p>
                  </a:txBody>
                  <a:tcPr/>
                </a:tc>
                <a:extLst>
                  <a:ext uri="{0D108BD9-81ED-4DB2-BD59-A6C34878D82A}">
                    <a16:rowId xmlns:a16="http://schemas.microsoft.com/office/drawing/2014/main" val="169492591"/>
                  </a:ext>
                </a:extLst>
              </a:tr>
              <a:tr h="370840">
                <a:tc>
                  <a:txBody>
                    <a:bodyPr/>
                    <a:lstStyle/>
                    <a:p>
                      <a:r>
                        <a:rPr lang="en-US" dirty="0"/>
                        <a:t>Homeownership Opportunity Minneapolis: down payment assistance</a:t>
                      </a:r>
                    </a:p>
                  </a:txBody>
                  <a:tcPr/>
                </a:tc>
                <a:tc>
                  <a:txBody>
                    <a:bodyPr/>
                    <a:lstStyle/>
                    <a:p>
                      <a:r>
                        <a:rPr lang="en-US" dirty="0"/>
                        <a:t>Build Wealth Minnesota</a:t>
                      </a:r>
                    </a:p>
                    <a:p>
                      <a:r>
                        <a:rPr lang="en-US" dirty="0" err="1"/>
                        <a:t>Neighborworks</a:t>
                      </a:r>
                      <a:r>
                        <a:rPr lang="en-US" dirty="0"/>
                        <a:t> Home Partners</a:t>
                      </a:r>
                    </a:p>
                  </a:txBody>
                  <a:tcPr/>
                </a:tc>
                <a:tc>
                  <a:txBody>
                    <a:bodyPr/>
                    <a:lstStyle/>
                    <a:p>
                      <a:r>
                        <a:rPr lang="en-US" dirty="0"/>
                        <a:t>$10,000 households below 80% AMI</a:t>
                      </a:r>
                    </a:p>
                    <a:p>
                      <a:r>
                        <a:rPr lang="en-US" dirty="0"/>
                        <a:t>$20,000 households below 60% AMI</a:t>
                      </a:r>
                    </a:p>
                  </a:txBody>
                  <a:tcPr/>
                </a:tc>
                <a:extLst>
                  <a:ext uri="{0D108BD9-81ED-4DB2-BD59-A6C34878D82A}">
                    <a16:rowId xmlns:a16="http://schemas.microsoft.com/office/drawing/2014/main" val="1709079735"/>
                  </a:ext>
                </a:extLst>
              </a:tr>
              <a:tr h="370840">
                <a:tc>
                  <a:txBody>
                    <a:bodyPr/>
                    <a:lstStyle/>
                    <a:p>
                      <a:r>
                        <a:rPr lang="en-US" dirty="0"/>
                        <a:t>Stabilization: perpetually affordable</a:t>
                      </a:r>
                    </a:p>
                  </a:txBody>
                  <a:tcPr/>
                </a:tc>
                <a:tc>
                  <a:txBody>
                    <a:bodyPr/>
                    <a:lstStyle/>
                    <a:p>
                      <a:r>
                        <a:rPr lang="en-US" dirty="0"/>
                        <a:t>City of Lakes Community Land Trust</a:t>
                      </a:r>
                    </a:p>
                  </a:txBody>
                  <a:tcPr/>
                </a:tc>
                <a:tc>
                  <a:txBody>
                    <a:bodyPr/>
                    <a:lstStyle/>
                    <a:p>
                      <a:r>
                        <a:rPr lang="en-US" dirty="0"/>
                        <a:t>$70,000+ households below 80% AMI</a:t>
                      </a:r>
                    </a:p>
                  </a:txBody>
                  <a:tcPr/>
                </a:tc>
                <a:extLst>
                  <a:ext uri="{0D108BD9-81ED-4DB2-BD59-A6C34878D82A}">
                    <a16:rowId xmlns:a16="http://schemas.microsoft.com/office/drawing/2014/main" val="1765441547"/>
                  </a:ext>
                </a:extLst>
              </a:tr>
            </a:tbl>
          </a:graphicData>
        </a:graphic>
      </p:graphicFrame>
    </p:spTree>
    <p:extLst>
      <p:ext uri="{BB962C8B-B14F-4D97-AF65-F5344CB8AC3E}">
        <p14:creationId xmlns:p14="http://schemas.microsoft.com/office/powerpoint/2010/main" val="91269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975A-E1F1-46F6-84A9-7D9F800A7628}"/>
              </a:ext>
            </a:extLst>
          </p:cNvPr>
          <p:cNvSpPr>
            <a:spLocks noGrp="1"/>
          </p:cNvSpPr>
          <p:nvPr>
            <p:ph type="title"/>
          </p:nvPr>
        </p:nvSpPr>
        <p:spPr>
          <a:xfrm>
            <a:off x="0" y="-42706"/>
            <a:ext cx="9464331" cy="1671566"/>
          </a:xfrm>
        </p:spPr>
        <p:txBody>
          <a:bodyPr>
            <a:normAutofit/>
          </a:bodyPr>
          <a:lstStyle/>
          <a:p>
            <a:r>
              <a:rPr lang="en-US" dirty="0">
                <a:solidFill>
                  <a:srgbClr val="008AC0"/>
                </a:solidFill>
              </a:rPr>
              <a:t>Create: Affordable homeowner units</a:t>
            </a:r>
          </a:p>
        </p:txBody>
      </p:sp>
      <p:sp>
        <p:nvSpPr>
          <p:cNvPr id="3" name="Content Placeholder 2">
            <a:extLst>
              <a:ext uri="{FF2B5EF4-FFF2-40B4-BE49-F238E27FC236}">
                <a16:creationId xmlns:a16="http://schemas.microsoft.com/office/drawing/2014/main" id="{131DF8FB-0FC7-441B-AEC0-E093C52634AD}"/>
              </a:ext>
            </a:extLst>
          </p:cNvPr>
          <p:cNvSpPr>
            <a:spLocks noGrp="1"/>
          </p:cNvSpPr>
          <p:nvPr>
            <p:ph idx="1"/>
          </p:nvPr>
        </p:nvSpPr>
        <p:spPr>
          <a:xfrm>
            <a:off x="204718" y="1281792"/>
            <a:ext cx="9054893" cy="4798151"/>
          </a:xfrm>
        </p:spPr>
        <p:txBody>
          <a:bodyPr vert="horz" lIns="91440" tIns="45720" rIns="91440" bIns="45720" rtlCol="0" anchor="t">
            <a:noAutofit/>
          </a:bodyPr>
          <a:lstStyle/>
          <a:p>
            <a:pPr marL="0" indent="0">
              <a:buNone/>
            </a:pPr>
            <a:r>
              <a:rPr lang="en-US" dirty="0">
                <a:solidFill>
                  <a:schemeClr val="accent6"/>
                </a:solidFill>
              </a:rPr>
              <a:t>Minneapolis Homes: Financing</a:t>
            </a:r>
          </a:p>
          <a:p>
            <a:pPr marL="227965" indent="-227965"/>
            <a:r>
              <a:rPr lang="en-US" dirty="0"/>
              <a:t>1-20 unit ownership development</a:t>
            </a:r>
            <a:endParaRPr lang="en-US" dirty="0">
              <a:ea typeface="Calibri"/>
              <a:cs typeface="Calibri"/>
            </a:endParaRPr>
          </a:p>
          <a:p>
            <a:pPr marL="227965" indent="-227965"/>
            <a:r>
              <a:rPr lang="en-US" dirty="0"/>
              <a:t>Three subsidy tiers, sized by bedroom size</a:t>
            </a:r>
            <a:endParaRPr lang="en-US" dirty="0">
              <a:ea typeface="Calibri"/>
              <a:cs typeface="Calibri"/>
            </a:endParaRPr>
          </a:p>
          <a:p>
            <a:pPr marL="227965" indent="-227965"/>
            <a:r>
              <a:rPr lang="en-US" dirty="0"/>
              <a:t>Net zero </a:t>
            </a:r>
            <a:r>
              <a:rPr lang="en-US" u="sng" dirty="0"/>
              <a:t>ready</a:t>
            </a:r>
            <a:r>
              <a:rPr lang="en-US" dirty="0"/>
              <a:t> standard and green communities standard</a:t>
            </a:r>
            <a:endParaRPr lang="en-US" dirty="0">
              <a:ea typeface="Calibri"/>
              <a:cs typeface="Calibri"/>
            </a:endParaRPr>
          </a:p>
          <a:p>
            <a:pPr marL="227965" indent="-227965"/>
            <a:r>
              <a:rPr lang="en-US" dirty="0"/>
              <a:t>Ultra-efficient sustainability incentive</a:t>
            </a:r>
            <a:endParaRPr lang="en-US" dirty="0">
              <a:ea typeface="Calibri"/>
              <a:cs typeface="Calibri"/>
            </a:endParaRPr>
          </a:p>
        </p:txBody>
      </p:sp>
      <p:pic>
        <p:nvPicPr>
          <p:cNvPr id="8" name="Picture 7">
            <a:extLst>
              <a:ext uri="{FF2B5EF4-FFF2-40B4-BE49-F238E27FC236}">
                <a16:creationId xmlns:a16="http://schemas.microsoft.com/office/drawing/2014/main" id="{6157BC55-90BC-4742-B6B6-9720AAB04CD5}"/>
              </a:ext>
            </a:extLst>
          </p:cNvPr>
          <p:cNvPicPr>
            <a:picLocks noChangeAspect="1"/>
          </p:cNvPicPr>
          <p:nvPr/>
        </p:nvPicPr>
        <p:blipFill rotWithShape="1">
          <a:blip r:embed="rId3"/>
          <a:srcRect t="1692" r="1" b="8171"/>
          <a:stretch/>
        </p:blipFill>
        <p:spPr>
          <a:xfrm>
            <a:off x="2687263" y="4073473"/>
            <a:ext cx="3445050" cy="2531375"/>
          </a:xfrm>
          <a:prstGeom prst="rect">
            <a:avLst/>
          </a:prstGeom>
        </p:spPr>
      </p:pic>
    </p:spTree>
    <p:extLst>
      <p:ext uri="{BB962C8B-B14F-4D97-AF65-F5344CB8AC3E}">
        <p14:creationId xmlns:p14="http://schemas.microsoft.com/office/powerpoint/2010/main" val="168268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BD12-FAEF-40E5-BFA5-4912665894C7}"/>
              </a:ext>
            </a:extLst>
          </p:cNvPr>
          <p:cNvSpPr>
            <a:spLocks noGrp="1"/>
          </p:cNvSpPr>
          <p:nvPr>
            <p:ph type="title"/>
          </p:nvPr>
        </p:nvSpPr>
        <p:spPr>
          <a:xfrm>
            <a:off x="0" y="90326"/>
            <a:ext cx="5505404" cy="1502324"/>
          </a:xfrm>
        </p:spPr>
        <p:txBody>
          <a:bodyPr>
            <a:normAutofit/>
          </a:bodyPr>
          <a:lstStyle/>
          <a:p>
            <a:r>
              <a:rPr lang="en-US" dirty="0">
                <a:solidFill>
                  <a:srgbClr val="008AC0"/>
                </a:solidFill>
              </a:rPr>
              <a:t>Sustain: Preserving homeownership </a:t>
            </a:r>
          </a:p>
        </p:txBody>
      </p:sp>
      <p:sp>
        <p:nvSpPr>
          <p:cNvPr id="3" name="Content Placeholder 2">
            <a:extLst>
              <a:ext uri="{FF2B5EF4-FFF2-40B4-BE49-F238E27FC236}">
                <a16:creationId xmlns:a16="http://schemas.microsoft.com/office/drawing/2014/main" id="{F558C064-F686-44BB-9A32-684DF88643E8}"/>
              </a:ext>
            </a:extLst>
          </p:cNvPr>
          <p:cNvSpPr>
            <a:spLocks noGrp="1"/>
          </p:cNvSpPr>
          <p:nvPr>
            <p:ph idx="1"/>
          </p:nvPr>
        </p:nvSpPr>
        <p:spPr>
          <a:xfrm>
            <a:off x="0" y="1592650"/>
            <a:ext cx="4853259" cy="5033007"/>
          </a:xfrm>
        </p:spPr>
        <p:txBody>
          <a:bodyPr>
            <a:noAutofit/>
          </a:bodyPr>
          <a:lstStyle/>
          <a:p>
            <a:pPr marL="0" indent="0">
              <a:buNone/>
            </a:pPr>
            <a:r>
              <a:rPr lang="en-US" sz="2600" dirty="0">
                <a:solidFill>
                  <a:srgbClr val="008AC0"/>
                </a:solidFill>
              </a:rPr>
              <a:t>Home improvement</a:t>
            </a:r>
          </a:p>
          <a:p>
            <a:r>
              <a:rPr lang="en-US" sz="2600" dirty="0"/>
              <a:t>$1 million annual budget</a:t>
            </a:r>
          </a:p>
          <a:p>
            <a:r>
              <a:rPr lang="en-US" sz="2600" dirty="0"/>
              <a:t>Average 25 loans annually</a:t>
            </a:r>
          </a:p>
          <a:p>
            <a:r>
              <a:rPr lang="en-US" sz="2600" dirty="0"/>
              <a:t>Partnership with Health department for grants to address radon, energy, lead, and solar</a:t>
            </a:r>
            <a:endParaRPr lang="en-US" sz="1300" dirty="0"/>
          </a:p>
          <a:p>
            <a:pPr marL="0" indent="0">
              <a:buNone/>
            </a:pPr>
            <a:r>
              <a:rPr lang="en-US" sz="2600" dirty="0">
                <a:solidFill>
                  <a:srgbClr val="008AC0"/>
                </a:solidFill>
              </a:rPr>
              <a:t>Foreclosure prevention </a:t>
            </a:r>
          </a:p>
          <a:p>
            <a:r>
              <a:rPr lang="en-US" sz="2600" dirty="0"/>
              <a:t>Foreclosure counseling with no income limits</a:t>
            </a:r>
          </a:p>
          <a:p>
            <a:r>
              <a:rPr lang="en-US" sz="2600" dirty="0"/>
              <a:t>Direct assistance program to support households impacted by COVID-19</a:t>
            </a:r>
          </a:p>
        </p:txBody>
      </p:sp>
      <p:pic>
        <p:nvPicPr>
          <p:cNvPr id="5" name="Picture 4">
            <a:extLst>
              <a:ext uri="{FF2B5EF4-FFF2-40B4-BE49-F238E27FC236}">
                <a16:creationId xmlns:a16="http://schemas.microsoft.com/office/drawing/2014/main" id="{B4061CC2-F1C1-41E6-9C6C-E7A35954D906}"/>
              </a:ext>
            </a:extLst>
          </p:cNvPr>
          <p:cNvPicPr>
            <a:picLocks noChangeAspect="1"/>
          </p:cNvPicPr>
          <p:nvPr/>
        </p:nvPicPr>
        <p:blipFill rotWithShape="1">
          <a:blip r:embed="rId3"/>
          <a:srcRect l="8600" r="12705" b="-2"/>
          <a:stretch/>
        </p:blipFill>
        <p:spPr>
          <a:xfrm>
            <a:off x="4853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3">
            <a:extLst>
              <a:ext uri="{FF2B5EF4-FFF2-40B4-BE49-F238E27FC236}">
                <a16:creationId xmlns:a16="http://schemas.microsoft.com/office/drawing/2014/main" id="{E4B540E7-DC6D-4383-B1C5-AB9507A2ED8A}"/>
              </a:ext>
            </a:extLst>
          </p:cNvPr>
          <p:cNvPicPr>
            <a:picLocks noChangeAspect="1"/>
          </p:cNvPicPr>
          <p:nvPr/>
        </p:nvPicPr>
        <p:blipFill rotWithShape="1">
          <a:blip r:embed="rId4">
            <a:extLst>
              <a:ext uri="{28A0092B-C50C-407E-A947-70E740481C1C}">
                <a14:useLocalDpi xmlns:a14="http://schemas.microsoft.com/office/drawing/2010/main" val="0"/>
              </a:ext>
            </a:extLst>
          </a:blip>
          <a:srcRect l="12209" r="37" b="-4"/>
          <a:stretch/>
        </p:blipFill>
        <p:spPr>
          <a:xfrm>
            <a:off x="4755834"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88930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CE71-D302-47DD-B731-E4473F3E22C3}"/>
              </a:ext>
            </a:extLst>
          </p:cNvPr>
          <p:cNvSpPr>
            <a:spLocks noGrp="1"/>
          </p:cNvSpPr>
          <p:nvPr>
            <p:ph type="title"/>
          </p:nvPr>
        </p:nvSpPr>
        <p:spPr>
          <a:xfrm>
            <a:off x="46593" y="26830"/>
            <a:ext cx="9383637" cy="1325563"/>
          </a:xfrm>
        </p:spPr>
        <p:txBody>
          <a:bodyPr/>
          <a:lstStyle/>
          <a:p>
            <a:r>
              <a:rPr lang="en-US" dirty="0">
                <a:solidFill>
                  <a:srgbClr val="008AC0"/>
                </a:solidFill>
              </a:rPr>
              <a:t>2019-2021 Minneapolis Homes Results</a:t>
            </a:r>
          </a:p>
        </p:txBody>
      </p:sp>
      <p:pic>
        <p:nvPicPr>
          <p:cNvPr id="6" name="Picture 6">
            <a:extLst>
              <a:ext uri="{FF2B5EF4-FFF2-40B4-BE49-F238E27FC236}">
                <a16:creationId xmlns:a16="http://schemas.microsoft.com/office/drawing/2014/main" id="{77DF3C2B-37FB-DA91-C1C9-22DF2561E3E4}"/>
              </a:ext>
            </a:extLst>
          </p:cNvPr>
          <p:cNvPicPr>
            <a:picLocks noChangeAspect="1"/>
          </p:cNvPicPr>
          <p:nvPr/>
        </p:nvPicPr>
        <p:blipFill>
          <a:blip r:embed="rId3"/>
          <a:stretch>
            <a:fillRect/>
          </a:stretch>
        </p:blipFill>
        <p:spPr>
          <a:xfrm>
            <a:off x="1128713" y="1135856"/>
            <a:ext cx="6886574" cy="5216237"/>
          </a:xfrm>
          <a:prstGeom prst="rect">
            <a:avLst/>
          </a:prstGeom>
        </p:spPr>
      </p:pic>
    </p:spTree>
    <p:extLst>
      <p:ext uri="{BB962C8B-B14F-4D97-AF65-F5344CB8AC3E}">
        <p14:creationId xmlns:p14="http://schemas.microsoft.com/office/powerpoint/2010/main" val="251540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0"/>
            <a:ext cx="7886700" cy="1436187"/>
          </a:xfrm>
        </p:spPr>
        <p:txBody>
          <a:bodyPr vert="horz" lIns="91440" tIns="45720" rIns="91440" bIns="45720" rtlCol="0" anchor="ctr">
            <a:normAutofit/>
          </a:bodyPr>
          <a:lstStyle/>
          <a:p>
            <a:pPr algn="ctr"/>
            <a:r>
              <a:rPr lang="en-US"/>
              <a:t>Why is this program important?</a:t>
            </a:r>
            <a:br>
              <a:rPr lang="en-US"/>
            </a:b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EA6A65-BE7D-4D61-A608-1539A25B89AE}" type="slidenum">
              <a:rPr kumimoji="0" lang="en-US" sz="675" b="0" i="0" u="none" strike="noStrike" kern="1200" cap="none" spc="0" normalizeH="0" baseline="0" noProof="0">
                <a:ln>
                  <a:noFill/>
                </a:ln>
                <a:solidFill>
                  <a:srgbClr val="171616">
                    <a:tint val="75000"/>
                  </a:srgb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675" b="0" i="0" u="none" strike="noStrike" kern="1200" cap="none" spc="0" normalizeH="0" baseline="0" noProof="0">
              <a:ln>
                <a:noFill/>
              </a:ln>
              <a:solidFill>
                <a:srgbClr val="171616">
                  <a:tint val="75000"/>
                </a:srgbClr>
              </a:solidFill>
              <a:effectLst/>
              <a:uLnTx/>
              <a:uFillTx/>
              <a:latin typeface="Calibri"/>
              <a:ea typeface="+mn-ea"/>
              <a:cs typeface="+mn-cs"/>
            </a:endParaRPr>
          </a:p>
        </p:txBody>
      </p:sp>
      <p:sp>
        <p:nvSpPr>
          <p:cNvPr id="11" name="Content Placeholder 2">
            <a:extLst>
              <a:ext uri="{FF2B5EF4-FFF2-40B4-BE49-F238E27FC236}">
                <a16:creationId xmlns:a16="http://schemas.microsoft.com/office/drawing/2014/main" id="{57F81A47-344D-499B-95D0-0F0201BBA77A}"/>
              </a:ext>
            </a:extLst>
          </p:cNvPr>
          <p:cNvSpPr txBox="1">
            <a:spLocks/>
          </p:cNvSpPr>
          <p:nvPr/>
        </p:nvSpPr>
        <p:spPr>
          <a:xfrm>
            <a:off x="2153156" y="4977130"/>
            <a:ext cx="5035810" cy="1014032"/>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Clr>
                <a:srgbClr val="A2B42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2B42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2B42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2B42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2B42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
                <a:srgbClr val="A2B427"/>
              </a:buClr>
              <a:buSzTx/>
              <a:buFont typeface="Arial" panose="020B0604020202020204" pitchFamily="34" charset="0"/>
              <a:buChar char="•"/>
              <a:tabLst/>
              <a:defRPr/>
            </a:pPr>
            <a:endParaRPr kumimoji="0" lang="en-US" sz="1350" b="0" i="0" u="none" strike="noStrike" kern="1200" cap="none" spc="0" normalizeH="0" baseline="0" noProof="0">
              <a:ln>
                <a:noFill/>
              </a:ln>
              <a:solidFill>
                <a:srgbClr val="FF0000"/>
              </a:solidFill>
              <a:effectLst/>
              <a:uLnTx/>
              <a:uFillTx/>
              <a:latin typeface="Calibri"/>
              <a:ea typeface="+mn-ea"/>
              <a:cs typeface="+mn-cs"/>
            </a:endParaRPr>
          </a:p>
        </p:txBody>
      </p:sp>
      <p:pic>
        <p:nvPicPr>
          <p:cNvPr id="3074" name="Picture 2" descr="1417.Alt">
            <a:extLst>
              <a:ext uri="{FF2B5EF4-FFF2-40B4-BE49-F238E27FC236}">
                <a16:creationId xmlns:a16="http://schemas.microsoft.com/office/drawing/2014/main" id="{49BA3ECD-70D0-4932-A655-9A34CFE93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61" y="1275075"/>
            <a:ext cx="1680916" cy="1559111"/>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1450.Alt">
            <a:extLst>
              <a:ext uri="{FF2B5EF4-FFF2-40B4-BE49-F238E27FC236}">
                <a16:creationId xmlns:a16="http://schemas.microsoft.com/office/drawing/2014/main" id="{ACA41B56-FB72-42AD-9F87-A4A3F70B0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254" y="2596486"/>
            <a:ext cx="1656413" cy="1536384"/>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1452.Alt">
            <a:extLst>
              <a:ext uri="{FF2B5EF4-FFF2-40B4-BE49-F238E27FC236}">
                <a16:creationId xmlns:a16="http://schemas.microsoft.com/office/drawing/2014/main" id="{2AFE5D90-100C-4E74-A5E1-3F5393669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26" y="3956729"/>
            <a:ext cx="1688329" cy="1565987"/>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3DA7DA-4EAC-4066-8E90-E9F1F6703DEE}"/>
              </a:ext>
            </a:extLst>
          </p:cNvPr>
          <p:cNvSpPr txBox="1"/>
          <p:nvPr/>
        </p:nvSpPr>
        <p:spPr>
          <a:xfrm>
            <a:off x="2761489" y="774622"/>
            <a:ext cx="36210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A2B427"/>
                </a:solidFill>
                <a:effectLst/>
                <a:uLnTx/>
                <a:uFillTx/>
                <a:latin typeface="Calibri"/>
                <a:ea typeface="+mn-ea"/>
                <a:cs typeface="+mn-cs"/>
              </a:rPr>
              <a:t>Minneapolis 2040 Goals</a:t>
            </a:r>
          </a:p>
        </p:txBody>
      </p:sp>
      <p:sp>
        <p:nvSpPr>
          <p:cNvPr id="6" name="TextBox 5">
            <a:extLst>
              <a:ext uri="{FF2B5EF4-FFF2-40B4-BE49-F238E27FC236}">
                <a16:creationId xmlns:a16="http://schemas.microsoft.com/office/drawing/2014/main" id="{B6F2C52C-4A1E-4985-8C8E-BA8884EF10F6}"/>
              </a:ext>
            </a:extLst>
          </p:cNvPr>
          <p:cNvSpPr txBox="1"/>
          <p:nvPr/>
        </p:nvSpPr>
        <p:spPr>
          <a:xfrm>
            <a:off x="2445387" y="1279653"/>
            <a:ext cx="565223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1616"/>
                </a:solidFill>
                <a:effectLst/>
                <a:uLnTx/>
                <a:uFillTx/>
                <a:latin typeface="Calibri"/>
                <a:ea typeface="+mn-ea"/>
                <a:cs typeface="+mn-cs"/>
              </a:rPr>
              <a:t>Eliminate Disparities: </a:t>
            </a:r>
            <a:r>
              <a:rPr kumimoji="0" lang="en-US" sz="1800" b="0" i="0" u="none" strike="noStrike" kern="1200" cap="none" spc="0" normalizeH="0" baseline="0" noProof="0">
                <a:ln>
                  <a:noFill/>
                </a:ln>
                <a:solidFill>
                  <a:srgbClr val="171616"/>
                </a:solidFill>
                <a:effectLst/>
                <a:uLnTx/>
                <a:uFillTx/>
                <a:latin typeface="Calibri"/>
                <a:ea typeface="+mn-ea"/>
                <a:cs typeface="+mn-cs"/>
              </a:rPr>
              <a:t>In 2040, Minneapolis will see all communities fully thrive regardless of race, ethnicity, gender, country of origin, religion, or zip code having eliminated deep-rooted disparities in wealth, opportunity, housing, safety, and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Calibri"/>
              <a:ea typeface="+mn-ea"/>
              <a:cs typeface="+mn-cs"/>
            </a:endParaRPr>
          </a:p>
        </p:txBody>
      </p:sp>
      <p:sp>
        <p:nvSpPr>
          <p:cNvPr id="7" name="TextBox 6">
            <a:extLst>
              <a:ext uri="{FF2B5EF4-FFF2-40B4-BE49-F238E27FC236}">
                <a16:creationId xmlns:a16="http://schemas.microsoft.com/office/drawing/2014/main" id="{F7BF86EA-8ED0-44C4-A6A4-CF5499CFFFBB}"/>
              </a:ext>
            </a:extLst>
          </p:cNvPr>
          <p:cNvSpPr txBox="1"/>
          <p:nvPr/>
        </p:nvSpPr>
        <p:spPr>
          <a:xfrm>
            <a:off x="696561" y="2971170"/>
            <a:ext cx="572743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1616"/>
                </a:solidFill>
                <a:effectLst/>
                <a:uLnTx/>
                <a:uFillTx/>
                <a:latin typeface="Calibri"/>
                <a:ea typeface="+mn-ea"/>
                <a:cs typeface="+mn-cs"/>
              </a:rPr>
              <a:t>More residents and jobs: </a:t>
            </a:r>
            <a:r>
              <a:rPr kumimoji="0" lang="en-US" sz="1800" b="0" i="0" u="none" strike="noStrike" kern="1200" cap="none" spc="0" normalizeH="0" baseline="0" noProof="0">
                <a:ln>
                  <a:noFill/>
                </a:ln>
                <a:solidFill>
                  <a:srgbClr val="171616"/>
                </a:solidFill>
                <a:effectLst/>
                <a:uLnTx/>
                <a:uFillTx/>
                <a:latin typeface="Calibri"/>
                <a:ea typeface="+mn-ea"/>
                <a:cs typeface="+mn-cs"/>
              </a:rPr>
              <a:t>In 2040, Minneapolis will have more residents and jobs, and all people will equitably benefit from that growth.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Calibri"/>
              <a:ea typeface="+mn-ea"/>
              <a:cs typeface="+mn-cs"/>
            </a:endParaRPr>
          </a:p>
        </p:txBody>
      </p:sp>
      <p:sp>
        <p:nvSpPr>
          <p:cNvPr id="8" name="TextBox 7">
            <a:extLst>
              <a:ext uri="{FF2B5EF4-FFF2-40B4-BE49-F238E27FC236}">
                <a16:creationId xmlns:a16="http://schemas.microsoft.com/office/drawing/2014/main" id="{67E4DC24-4B74-4DA6-8769-02CEC1F53F99}"/>
              </a:ext>
            </a:extLst>
          </p:cNvPr>
          <p:cNvSpPr txBox="1"/>
          <p:nvPr/>
        </p:nvSpPr>
        <p:spPr>
          <a:xfrm>
            <a:off x="2526831" y="4190668"/>
            <a:ext cx="54488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1616"/>
                </a:solidFill>
                <a:effectLst/>
                <a:uLnTx/>
                <a:uFillTx/>
                <a:latin typeface="Calibri"/>
                <a:ea typeface="+mn-ea"/>
                <a:cs typeface="+mn-cs"/>
              </a:rPr>
              <a:t>Affordable and accessible housing: </a:t>
            </a:r>
            <a:r>
              <a:rPr kumimoji="0" lang="en-US" sz="1800" b="0" i="0" u="none" strike="noStrike" kern="1200" cap="none" spc="0" normalizeH="0" baseline="0" noProof="0">
                <a:ln>
                  <a:noFill/>
                </a:ln>
                <a:solidFill>
                  <a:srgbClr val="171616"/>
                </a:solidFill>
                <a:effectLst/>
                <a:uLnTx/>
                <a:uFillTx/>
                <a:latin typeface="Calibri"/>
                <a:ea typeface="+mn-ea"/>
                <a:cs typeface="+mn-cs"/>
              </a:rPr>
              <a:t>In 2040, all Minneapolis residents will be able to afford and access quality housing throughout the city.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76851E9-1CF8-41FC-9CA3-5BCEDDEA24BC}"/>
              </a:ext>
            </a:extLst>
          </p:cNvPr>
          <p:cNvPicPr>
            <a:picLocks noChangeAspect="1"/>
          </p:cNvPicPr>
          <p:nvPr/>
        </p:nvPicPr>
        <p:blipFill>
          <a:blip r:embed="rId6"/>
          <a:stretch>
            <a:fillRect/>
          </a:stretch>
        </p:blipFill>
        <p:spPr>
          <a:xfrm>
            <a:off x="6319254" y="5168210"/>
            <a:ext cx="1656413" cy="1553266"/>
          </a:xfrm>
          <a:prstGeom prst="rect">
            <a:avLst/>
          </a:prstGeom>
          <a:effectLst>
            <a:outerShdw blurRad="50800" dist="38100" algn="l" rotWithShape="0">
              <a:prstClr val="black">
                <a:alpha val="40000"/>
              </a:prstClr>
            </a:outerShdw>
          </a:effectLst>
        </p:spPr>
      </p:pic>
      <p:sp>
        <p:nvSpPr>
          <p:cNvPr id="14" name="TextBox 13">
            <a:extLst>
              <a:ext uri="{FF2B5EF4-FFF2-40B4-BE49-F238E27FC236}">
                <a16:creationId xmlns:a16="http://schemas.microsoft.com/office/drawing/2014/main" id="{E18A3997-AE4E-49B9-AEA4-12DD9C5BD61F}"/>
              </a:ext>
            </a:extLst>
          </p:cNvPr>
          <p:cNvSpPr txBox="1"/>
          <p:nvPr/>
        </p:nvSpPr>
        <p:spPr>
          <a:xfrm>
            <a:off x="687226" y="5521147"/>
            <a:ext cx="5632028"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71616"/>
                </a:solidFill>
                <a:effectLst/>
                <a:uLnTx/>
                <a:uFillTx/>
                <a:latin typeface="Calibri"/>
                <a:ea typeface="+mn-ea"/>
                <a:cs typeface="+mn-cs"/>
              </a:rPr>
              <a:t>Climate Resilience: </a:t>
            </a:r>
            <a:r>
              <a:rPr kumimoji="0" lang="en-US" sz="1800" b="0" i="0" u="none" strike="noStrike" kern="1200" cap="none" spc="0" normalizeH="0" baseline="0" noProof="0">
                <a:ln>
                  <a:noFill/>
                </a:ln>
                <a:solidFill>
                  <a:srgbClr val="171616"/>
                </a:solidFill>
                <a:effectLst/>
                <a:uLnTx/>
                <a:uFillTx/>
                <a:latin typeface="Calibri"/>
                <a:ea typeface="+mn-ea"/>
                <a:cs typeface="+mn-cs"/>
              </a:rPr>
              <a:t>In 2040, Minneapolis will be resilient to the effects of climate change and diminishing natural resources and will be on track to achieve an 80% reduction in greenhouse gas emissions by 2050.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71616"/>
              </a:solidFill>
              <a:effectLst/>
              <a:uLnTx/>
              <a:uFillTx/>
              <a:latin typeface="Calibri"/>
              <a:ea typeface="+mn-ea"/>
              <a:cs typeface="+mn-cs"/>
            </a:endParaRPr>
          </a:p>
        </p:txBody>
      </p:sp>
    </p:spTree>
    <p:extLst>
      <p:ext uri="{BB962C8B-B14F-4D97-AF65-F5344CB8AC3E}">
        <p14:creationId xmlns:p14="http://schemas.microsoft.com/office/powerpoint/2010/main" val="19228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975A-E1F1-46F6-84A9-7D9F800A7628}"/>
              </a:ext>
            </a:extLst>
          </p:cNvPr>
          <p:cNvSpPr>
            <a:spLocks noGrp="1"/>
          </p:cNvSpPr>
          <p:nvPr>
            <p:ph type="title"/>
          </p:nvPr>
        </p:nvSpPr>
        <p:spPr>
          <a:xfrm>
            <a:off x="-1" y="10018"/>
            <a:ext cx="8124346" cy="1563949"/>
          </a:xfrm>
        </p:spPr>
        <p:txBody>
          <a:bodyPr/>
          <a:lstStyle/>
          <a:p>
            <a:r>
              <a:rPr lang="en-US" dirty="0">
                <a:solidFill>
                  <a:srgbClr val="008AC0"/>
                </a:solidFill>
              </a:rPr>
              <a:t>Racist policies continue to impact Minneapolis</a:t>
            </a:r>
          </a:p>
        </p:txBody>
      </p:sp>
      <p:pic>
        <p:nvPicPr>
          <p:cNvPr id="6" name="Picture 5" descr="Map&#10;&#10;Description automatically generated">
            <a:extLst>
              <a:ext uri="{FF2B5EF4-FFF2-40B4-BE49-F238E27FC236}">
                <a16:creationId xmlns:a16="http://schemas.microsoft.com/office/drawing/2014/main" id="{6589AB1A-6CBC-4F9D-BA53-155B85A0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185" y="2220977"/>
            <a:ext cx="3304815" cy="4276820"/>
          </a:xfrm>
          <a:prstGeom prst="rect">
            <a:avLst/>
          </a:prstGeom>
        </p:spPr>
      </p:pic>
      <p:pic>
        <p:nvPicPr>
          <p:cNvPr id="8" name="Picture 7">
            <a:extLst>
              <a:ext uri="{FF2B5EF4-FFF2-40B4-BE49-F238E27FC236}">
                <a16:creationId xmlns:a16="http://schemas.microsoft.com/office/drawing/2014/main" id="{79EE443A-EF91-4623-85D2-1C63F0FAAF8F}"/>
              </a:ext>
            </a:extLst>
          </p:cNvPr>
          <p:cNvPicPr>
            <a:picLocks noChangeAspect="1"/>
          </p:cNvPicPr>
          <p:nvPr/>
        </p:nvPicPr>
        <p:blipFill>
          <a:blip r:embed="rId4"/>
          <a:stretch>
            <a:fillRect/>
          </a:stretch>
        </p:blipFill>
        <p:spPr>
          <a:xfrm>
            <a:off x="64869" y="2307819"/>
            <a:ext cx="2965060" cy="4268566"/>
          </a:xfrm>
          <a:prstGeom prst="rect">
            <a:avLst/>
          </a:prstGeom>
        </p:spPr>
      </p:pic>
      <p:sp>
        <p:nvSpPr>
          <p:cNvPr id="9" name="TextBox 8">
            <a:extLst>
              <a:ext uri="{FF2B5EF4-FFF2-40B4-BE49-F238E27FC236}">
                <a16:creationId xmlns:a16="http://schemas.microsoft.com/office/drawing/2014/main" id="{95E76C37-2CAD-4BA5-BE78-E07E6478D3D1}"/>
              </a:ext>
            </a:extLst>
          </p:cNvPr>
          <p:cNvSpPr txBox="1"/>
          <p:nvPr/>
        </p:nvSpPr>
        <p:spPr>
          <a:xfrm>
            <a:off x="86006" y="1450951"/>
            <a:ext cx="2547179" cy="369332"/>
          </a:xfrm>
          <a:prstGeom prst="rect">
            <a:avLst/>
          </a:prstGeom>
          <a:noFill/>
        </p:spPr>
        <p:txBody>
          <a:bodyPr wrap="square" rtlCol="0">
            <a:spAutoFit/>
          </a:bodyPr>
          <a:lstStyle/>
          <a:p>
            <a:r>
              <a:rPr lang="en-US" dirty="0"/>
              <a:t>FHA redlining map 1930’s</a:t>
            </a:r>
          </a:p>
        </p:txBody>
      </p:sp>
      <p:sp>
        <p:nvSpPr>
          <p:cNvPr id="10" name="TextBox 9">
            <a:extLst>
              <a:ext uri="{FF2B5EF4-FFF2-40B4-BE49-F238E27FC236}">
                <a16:creationId xmlns:a16="http://schemas.microsoft.com/office/drawing/2014/main" id="{BCF9855C-39E1-49FF-8E7A-EC0AA6D9742B}"/>
              </a:ext>
            </a:extLst>
          </p:cNvPr>
          <p:cNvSpPr txBox="1"/>
          <p:nvPr/>
        </p:nvSpPr>
        <p:spPr>
          <a:xfrm>
            <a:off x="6192718" y="1339766"/>
            <a:ext cx="2865275" cy="646331"/>
          </a:xfrm>
          <a:prstGeom prst="rect">
            <a:avLst/>
          </a:prstGeom>
          <a:noFill/>
        </p:spPr>
        <p:txBody>
          <a:bodyPr wrap="square" rtlCol="0">
            <a:spAutoFit/>
          </a:bodyPr>
          <a:lstStyle/>
          <a:p>
            <a:r>
              <a:rPr lang="en-US" dirty="0"/>
              <a:t>City of Minneapolis </a:t>
            </a:r>
          </a:p>
          <a:p>
            <a:r>
              <a:rPr lang="en-US" dirty="0"/>
              <a:t>development land 2022</a:t>
            </a:r>
          </a:p>
        </p:txBody>
      </p:sp>
      <p:sp>
        <p:nvSpPr>
          <p:cNvPr id="13" name="TextBox 12">
            <a:extLst>
              <a:ext uri="{FF2B5EF4-FFF2-40B4-BE49-F238E27FC236}">
                <a16:creationId xmlns:a16="http://schemas.microsoft.com/office/drawing/2014/main" id="{0A684725-0E4B-468A-85DB-2C7E3E788779}"/>
              </a:ext>
            </a:extLst>
          </p:cNvPr>
          <p:cNvSpPr txBox="1"/>
          <p:nvPr/>
        </p:nvSpPr>
        <p:spPr>
          <a:xfrm>
            <a:off x="3139362" y="1479711"/>
            <a:ext cx="2547179" cy="369332"/>
          </a:xfrm>
          <a:prstGeom prst="rect">
            <a:avLst/>
          </a:prstGeom>
          <a:noFill/>
        </p:spPr>
        <p:txBody>
          <a:bodyPr wrap="square" rtlCol="0">
            <a:spAutoFit/>
          </a:bodyPr>
          <a:lstStyle/>
          <a:p>
            <a:r>
              <a:rPr lang="en-US" dirty="0"/>
              <a:t>Foreclosure map 2008</a:t>
            </a:r>
          </a:p>
        </p:txBody>
      </p:sp>
      <p:pic>
        <p:nvPicPr>
          <p:cNvPr id="15" name="Picture 14">
            <a:extLst>
              <a:ext uri="{FF2B5EF4-FFF2-40B4-BE49-F238E27FC236}">
                <a16:creationId xmlns:a16="http://schemas.microsoft.com/office/drawing/2014/main" id="{39CF2114-CA17-49F6-9C9B-9DB847574B71}"/>
              </a:ext>
            </a:extLst>
          </p:cNvPr>
          <p:cNvPicPr>
            <a:picLocks noChangeAspect="1"/>
          </p:cNvPicPr>
          <p:nvPr/>
        </p:nvPicPr>
        <p:blipFill rotWithShape="1">
          <a:blip r:embed="rId5"/>
          <a:srcRect l="1169" r="962"/>
          <a:stretch/>
        </p:blipFill>
        <p:spPr>
          <a:xfrm>
            <a:off x="2624788" y="2398229"/>
            <a:ext cx="3304815" cy="3922316"/>
          </a:xfrm>
          <a:prstGeom prst="rect">
            <a:avLst/>
          </a:prstGeom>
        </p:spPr>
      </p:pic>
    </p:spTree>
    <p:extLst>
      <p:ext uri="{BB962C8B-B14F-4D97-AF65-F5344CB8AC3E}">
        <p14:creationId xmlns:p14="http://schemas.microsoft.com/office/powerpoint/2010/main" val="8234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48F0-1D7E-4795-A1F1-FD5E0A233EA9}"/>
              </a:ext>
            </a:extLst>
          </p:cNvPr>
          <p:cNvSpPr>
            <a:spLocks noGrp="1"/>
          </p:cNvSpPr>
          <p:nvPr>
            <p:ph type="title"/>
          </p:nvPr>
        </p:nvSpPr>
        <p:spPr>
          <a:xfrm>
            <a:off x="97973" y="167352"/>
            <a:ext cx="9272778" cy="1126597"/>
          </a:xfrm>
        </p:spPr>
        <p:txBody>
          <a:bodyPr>
            <a:normAutofit fontScale="90000"/>
          </a:bodyPr>
          <a:lstStyle/>
          <a:p>
            <a:r>
              <a:rPr lang="en-US" dirty="0">
                <a:solidFill>
                  <a:srgbClr val="008AC0"/>
                </a:solidFill>
              </a:rPr>
              <a:t>Eliminating racial disparities in homeownership</a:t>
            </a:r>
          </a:p>
        </p:txBody>
      </p:sp>
      <p:sp>
        <p:nvSpPr>
          <p:cNvPr id="3" name="Content Placeholder 2">
            <a:extLst>
              <a:ext uri="{FF2B5EF4-FFF2-40B4-BE49-F238E27FC236}">
                <a16:creationId xmlns:a16="http://schemas.microsoft.com/office/drawing/2014/main" id="{F90C2D60-FFD1-474C-85AF-69F319AF9372}"/>
              </a:ext>
            </a:extLst>
          </p:cNvPr>
          <p:cNvSpPr>
            <a:spLocks noGrp="1"/>
          </p:cNvSpPr>
          <p:nvPr>
            <p:ph idx="1"/>
          </p:nvPr>
        </p:nvSpPr>
        <p:spPr>
          <a:xfrm>
            <a:off x="308008" y="1502229"/>
            <a:ext cx="8585736" cy="918244"/>
          </a:xfrm>
        </p:spPr>
        <p:txBody>
          <a:bodyPr>
            <a:normAutofit fontScale="92500"/>
          </a:bodyPr>
          <a:lstStyle/>
          <a:p>
            <a:pPr lvl="1"/>
            <a:r>
              <a:rPr lang="en-US" sz="3000" dirty="0"/>
              <a:t>means </a:t>
            </a:r>
            <a:r>
              <a:rPr lang="en-US" sz="3000" dirty="0">
                <a:solidFill>
                  <a:srgbClr val="00B2D5"/>
                </a:solidFill>
              </a:rPr>
              <a:t>nearly 13,000</a:t>
            </a:r>
            <a:r>
              <a:rPr lang="en-US" sz="3000" dirty="0"/>
              <a:t> people of color renter households in Minneapolis must purchase a home</a:t>
            </a:r>
          </a:p>
          <a:p>
            <a:pPr marL="0" indent="0">
              <a:buNone/>
            </a:pPr>
            <a:endParaRPr lang="en-US" dirty="0">
              <a:solidFill>
                <a:schemeClr val="accent6"/>
              </a:solidFill>
            </a:endParaRPr>
          </a:p>
        </p:txBody>
      </p:sp>
      <p:sp>
        <p:nvSpPr>
          <p:cNvPr id="4" name="Slide Number Placeholder 3">
            <a:extLst>
              <a:ext uri="{FF2B5EF4-FFF2-40B4-BE49-F238E27FC236}">
                <a16:creationId xmlns:a16="http://schemas.microsoft.com/office/drawing/2014/main" id="{C9BF3575-81C2-4620-9575-E96BF2A42778}"/>
              </a:ext>
            </a:extLst>
          </p:cNvPr>
          <p:cNvSpPr>
            <a:spLocks noGrp="1"/>
          </p:cNvSpPr>
          <p:nvPr>
            <p:ph type="sldNum" sz="quarter" idx="12"/>
          </p:nvPr>
        </p:nvSpPr>
        <p:spPr/>
        <p:txBody>
          <a:bodyPr/>
          <a:lstStyle/>
          <a:p>
            <a:pPr>
              <a:defRPr/>
            </a:pPr>
            <a:fld id="{ACEA6A65-BE7D-4D61-A608-1539A25B89AE}" type="slidenum">
              <a:rPr lang="en-US">
                <a:solidFill>
                  <a:srgbClr val="171616">
                    <a:tint val="75000"/>
                  </a:srgbClr>
                </a:solidFill>
                <a:latin typeface="Calibri"/>
              </a:rPr>
              <a:pPr>
                <a:defRPr/>
              </a:pPr>
              <a:t>4</a:t>
            </a:fld>
            <a:endParaRPr lang="en-US" dirty="0">
              <a:solidFill>
                <a:srgbClr val="171616">
                  <a:tint val="75000"/>
                </a:srgbClr>
              </a:solidFill>
              <a:latin typeface="Calibri"/>
            </a:endParaRPr>
          </a:p>
        </p:txBody>
      </p:sp>
      <p:grpSp>
        <p:nvGrpSpPr>
          <p:cNvPr id="5" name="Group 4">
            <a:extLst>
              <a:ext uri="{FF2B5EF4-FFF2-40B4-BE49-F238E27FC236}">
                <a16:creationId xmlns:a16="http://schemas.microsoft.com/office/drawing/2014/main" id="{BC66A54B-4990-4813-AAD2-75C7D07DF50D}"/>
              </a:ext>
            </a:extLst>
          </p:cNvPr>
          <p:cNvGrpSpPr/>
          <p:nvPr/>
        </p:nvGrpSpPr>
        <p:grpSpPr>
          <a:xfrm>
            <a:off x="7" y="2420474"/>
            <a:ext cx="9143999" cy="4061895"/>
            <a:chOff x="1" y="2420472"/>
            <a:chExt cx="9143999" cy="4061894"/>
          </a:xfrm>
        </p:grpSpPr>
        <p:graphicFrame>
          <p:nvGraphicFramePr>
            <p:cNvPr id="6" name="Chart 5">
              <a:extLst>
                <a:ext uri="{FF2B5EF4-FFF2-40B4-BE49-F238E27FC236}">
                  <a16:creationId xmlns:a16="http://schemas.microsoft.com/office/drawing/2014/main" id="{6AB0AECF-38FD-46FC-AF2E-51AD7BBD6EBA}"/>
                </a:ext>
              </a:extLst>
            </p:cNvPr>
            <p:cNvGraphicFramePr/>
            <p:nvPr/>
          </p:nvGraphicFramePr>
          <p:xfrm>
            <a:off x="1" y="2420472"/>
            <a:ext cx="9143999" cy="4061894"/>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50E95903-F37D-4451-944A-938C6B80E635}"/>
                </a:ext>
              </a:extLst>
            </p:cNvPr>
            <p:cNvCxnSpPr>
              <a:cxnSpLocks/>
            </p:cNvCxnSpPr>
            <p:nvPr/>
          </p:nvCxnSpPr>
          <p:spPr>
            <a:xfrm>
              <a:off x="257049" y="3074173"/>
              <a:ext cx="8787866" cy="0"/>
            </a:xfrm>
            <a:prstGeom prst="line">
              <a:avLst/>
            </a:prstGeom>
            <a:ln w="28575">
              <a:solidFill>
                <a:srgbClr val="008AC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362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48F0-1D7E-4795-A1F1-FD5E0A233EA9}"/>
              </a:ext>
            </a:extLst>
          </p:cNvPr>
          <p:cNvSpPr>
            <a:spLocks noGrp="1"/>
          </p:cNvSpPr>
          <p:nvPr>
            <p:ph type="title"/>
          </p:nvPr>
        </p:nvSpPr>
        <p:spPr>
          <a:xfrm>
            <a:off x="0" y="136520"/>
            <a:ext cx="9340390" cy="706535"/>
          </a:xfrm>
        </p:spPr>
        <p:txBody>
          <a:bodyPr>
            <a:normAutofit fontScale="90000"/>
          </a:bodyPr>
          <a:lstStyle/>
          <a:p>
            <a:r>
              <a:rPr lang="en-US" dirty="0">
                <a:solidFill>
                  <a:srgbClr val="008AC0"/>
                </a:solidFill>
              </a:rPr>
              <a:t>Why do we need to create affordable units?</a:t>
            </a:r>
            <a:endParaRPr lang="en-US" dirty="0"/>
          </a:p>
        </p:txBody>
      </p:sp>
      <p:graphicFrame>
        <p:nvGraphicFramePr>
          <p:cNvPr id="11" name="Content Placeholder 10">
            <a:extLst>
              <a:ext uri="{FF2B5EF4-FFF2-40B4-BE49-F238E27FC236}">
                <a16:creationId xmlns:a16="http://schemas.microsoft.com/office/drawing/2014/main" id="{8136A79B-0134-43B2-A156-DE1F5A2B388D}"/>
              </a:ext>
            </a:extLst>
          </p:cNvPr>
          <p:cNvGraphicFramePr>
            <a:graphicFrameLocks noGrp="1"/>
          </p:cNvGraphicFramePr>
          <p:nvPr>
            <p:ph idx="1"/>
            <p:extLst>
              <p:ext uri="{D42A27DB-BD31-4B8C-83A1-F6EECF244321}">
                <p14:modId xmlns:p14="http://schemas.microsoft.com/office/powerpoint/2010/main" val="323442200"/>
              </p:ext>
            </p:extLst>
          </p:nvPr>
        </p:nvGraphicFramePr>
        <p:xfrm>
          <a:off x="487617" y="1014008"/>
          <a:ext cx="7886700" cy="534234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9BF3575-81C2-4620-9575-E96BF2A42778}"/>
              </a:ext>
            </a:extLst>
          </p:cNvPr>
          <p:cNvSpPr>
            <a:spLocks noGrp="1"/>
          </p:cNvSpPr>
          <p:nvPr>
            <p:ph type="sldNum" sz="quarter" idx="12"/>
          </p:nvPr>
        </p:nvSpPr>
        <p:spPr/>
        <p:txBody>
          <a:bodyPr/>
          <a:lstStyle/>
          <a:p>
            <a:pPr>
              <a:defRPr/>
            </a:pPr>
            <a:fld id="{ACEA6A65-BE7D-4D61-A608-1539A25B89AE}" type="slidenum">
              <a:rPr lang="en-US">
                <a:solidFill>
                  <a:srgbClr val="171616">
                    <a:tint val="75000"/>
                  </a:srgbClr>
                </a:solidFill>
                <a:latin typeface="Calibri"/>
              </a:rPr>
              <a:pPr>
                <a:defRPr/>
              </a:pPr>
              <a:t>5</a:t>
            </a:fld>
            <a:endParaRPr lang="en-US" dirty="0">
              <a:solidFill>
                <a:srgbClr val="171616">
                  <a:tint val="75000"/>
                </a:srgbClr>
              </a:solidFill>
              <a:latin typeface="Calibri"/>
            </a:endParaRPr>
          </a:p>
        </p:txBody>
      </p:sp>
    </p:spTree>
    <p:extLst>
      <p:ext uri="{BB962C8B-B14F-4D97-AF65-F5344CB8AC3E}">
        <p14:creationId xmlns:p14="http://schemas.microsoft.com/office/powerpoint/2010/main" val="276308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D80D-DB2F-4B3E-A9BB-99082B3529F8}"/>
              </a:ext>
            </a:extLst>
          </p:cNvPr>
          <p:cNvSpPr>
            <a:spLocks noGrp="1"/>
          </p:cNvSpPr>
          <p:nvPr>
            <p:ph type="title"/>
          </p:nvPr>
        </p:nvSpPr>
        <p:spPr>
          <a:xfrm>
            <a:off x="257877" y="-53647"/>
            <a:ext cx="10515600" cy="1325563"/>
          </a:xfrm>
        </p:spPr>
        <p:txBody>
          <a:bodyPr/>
          <a:lstStyle/>
          <a:p>
            <a:r>
              <a:rPr lang="en-US" dirty="0">
                <a:solidFill>
                  <a:srgbClr val="008AC0"/>
                </a:solidFill>
              </a:rPr>
              <a:t>What does AMI mean?</a:t>
            </a:r>
          </a:p>
        </p:txBody>
      </p:sp>
      <p:sp>
        <p:nvSpPr>
          <p:cNvPr id="3" name="Content Placeholder 2">
            <a:extLst>
              <a:ext uri="{FF2B5EF4-FFF2-40B4-BE49-F238E27FC236}">
                <a16:creationId xmlns:a16="http://schemas.microsoft.com/office/drawing/2014/main" id="{B0562B9F-29D4-4E5A-9F47-5F44D3292035}"/>
              </a:ext>
            </a:extLst>
          </p:cNvPr>
          <p:cNvSpPr>
            <a:spLocks noGrp="1"/>
          </p:cNvSpPr>
          <p:nvPr>
            <p:ph idx="1"/>
          </p:nvPr>
        </p:nvSpPr>
        <p:spPr>
          <a:xfrm>
            <a:off x="204135" y="999100"/>
            <a:ext cx="8681988" cy="4698892"/>
          </a:xfrm>
        </p:spPr>
        <p:txBody>
          <a:bodyPr/>
          <a:lstStyle/>
          <a:p>
            <a:r>
              <a:rPr lang="en-US" dirty="0"/>
              <a:t>Line up all the incomes in the 11-County Twin Cities Metro – area median income is right in the middle</a:t>
            </a:r>
            <a:r>
              <a:rPr lang="en-US" dirty="0">
                <a:solidFill>
                  <a:srgbClr val="008AC0"/>
                </a:solidFill>
              </a:rPr>
              <a:t> ($104,900)</a:t>
            </a:r>
          </a:p>
          <a:p>
            <a:r>
              <a:rPr lang="en-US" dirty="0"/>
              <a:t>Area Median Income is established by the US Department of HUD and updated annually mid-year</a:t>
            </a:r>
          </a:p>
          <a:p>
            <a:pPr marL="0" indent="0">
              <a:buNone/>
            </a:pPr>
            <a:endParaRPr lang="en-US" dirty="0"/>
          </a:p>
        </p:txBody>
      </p:sp>
      <p:sp>
        <p:nvSpPr>
          <p:cNvPr id="4" name="Slide Number Placeholder 3">
            <a:extLst>
              <a:ext uri="{FF2B5EF4-FFF2-40B4-BE49-F238E27FC236}">
                <a16:creationId xmlns:a16="http://schemas.microsoft.com/office/drawing/2014/main" id="{836E394F-A387-4362-9FC1-1DA7A1B75E64}"/>
              </a:ext>
            </a:extLst>
          </p:cNvPr>
          <p:cNvSpPr>
            <a:spLocks noGrp="1"/>
          </p:cNvSpPr>
          <p:nvPr>
            <p:ph type="sldNum" sz="quarter" idx="12"/>
          </p:nvPr>
        </p:nvSpPr>
        <p:spPr/>
        <p:txBody>
          <a:bodyPr/>
          <a:lstStyle/>
          <a:p>
            <a:fld id="{ACEA6A65-BE7D-4D61-A608-1539A25B89AE}" type="slidenum">
              <a:rPr lang="en-US" smtClean="0"/>
              <a:t>6</a:t>
            </a:fld>
            <a:endParaRPr lang="en-US"/>
          </a:p>
        </p:txBody>
      </p:sp>
      <p:graphicFrame>
        <p:nvGraphicFramePr>
          <p:cNvPr id="5" name="Table 5">
            <a:extLst>
              <a:ext uri="{FF2B5EF4-FFF2-40B4-BE49-F238E27FC236}">
                <a16:creationId xmlns:a16="http://schemas.microsoft.com/office/drawing/2014/main" id="{C7E6EF87-9FBD-4B71-8DA4-6055C07901BB}"/>
              </a:ext>
            </a:extLst>
          </p:cNvPr>
          <p:cNvGraphicFramePr>
            <a:graphicFrameLocks noGrp="1"/>
          </p:cNvGraphicFramePr>
          <p:nvPr>
            <p:extLst>
              <p:ext uri="{D42A27DB-BD31-4B8C-83A1-F6EECF244321}">
                <p14:modId xmlns:p14="http://schemas.microsoft.com/office/powerpoint/2010/main" val="194961916"/>
              </p:ext>
            </p:extLst>
          </p:nvPr>
        </p:nvGraphicFramePr>
        <p:xfrm>
          <a:off x="381662" y="3348546"/>
          <a:ext cx="7788840" cy="3068484"/>
        </p:xfrm>
        <a:graphic>
          <a:graphicData uri="http://schemas.openxmlformats.org/drawingml/2006/table">
            <a:tbl>
              <a:tblPr firstRow="1" bandRow="1">
                <a:tableStyleId>{5C22544A-7EE6-4342-B048-85BDC9FD1C3A}</a:tableStyleId>
              </a:tblPr>
              <a:tblGrid>
                <a:gridCol w="1298140">
                  <a:extLst>
                    <a:ext uri="{9D8B030D-6E8A-4147-A177-3AD203B41FA5}">
                      <a16:colId xmlns:a16="http://schemas.microsoft.com/office/drawing/2014/main" val="4191300124"/>
                    </a:ext>
                  </a:extLst>
                </a:gridCol>
                <a:gridCol w="1298140">
                  <a:extLst>
                    <a:ext uri="{9D8B030D-6E8A-4147-A177-3AD203B41FA5}">
                      <a16:colId xmlns:a16="http://schemas.microsoft.com/office/drawing/2014/main" val="3092577671"/>
                    </a:ext>
                  </a:extLst>
                </a:gridCol>
                <a:gridCol w="1298140">
                  <a:extLst>
                    <a:ext uri="{9D8B030D-6E8A-4147-A177-3AD203B41FA5}">
                      <a16:colId xmlns:a16="http://schemas.microsoft.com/office/drawing/2014/main" val="481259281"/>
                    </a:ext>
                  </a:extLst>
                </a:gridCol>
                <a:gridCol w="1298140">
                  <a:extLst>
                    <a:ext uri="{9D8B030D-6E8A-4147-A177-3AD203B41FA5}">
                      <a16:colId xmlns:a16="http://schemas.microsoft.com/office/drawing/2014/main" val="173995207"/>
                    </a:ext>
                  </a:extLst>
                </a:gridCol>
                <a:gridCol w="1298140">
                  <a:extLst>
                    <a:ext uri="{9D8B030D-6E8A-4147-A177-3AD203B41FA5}">
                      <a16:colId xmlns:a16="http://schemas.microsoft.com/office/drawing/2014/main" val="3077683274"/>
                    </a:ext>
                  </a:extLst>
                </a:gridCol>
                <a:gridCol w="1298140">
                  <a:extLst>
                    <a:ext uri="{9D8B030D-6E8A-4147-A177-3AD203B41FA5}">
                      <a16:colId xmlns:a16="http://schemas.microsoft.com/office/drawing/2014/main" val="378346415"/>
                    </a:ext>
                  </a:extLst>
                </a:gridCol>
              </a:tblGrid>
              <a:tr h="1229360">
                <a:tc>
                  <a:txBody>
                    <a:bodyPr/>
                    <a:lstStyle/>
                    <a:p>
                      <a:r>
                        <a:rPr lang="en-US" sz="1900"/>
                        <a:t>2021 HUD AMI limits</a:t>
                      </a:r>
                    </a:p>
                    <a:p>
                      <a:r>
                        <a:rPr lang="en-US" sz="1900"/>
                        <a:t>11-county metro</a:t>
                      </a:r>
                    </a:p>
                  </a:txBody>
                  <a:tcPr/>
                </a:tc>
                <a:tc>
                  <a:txBody>
                    <a:bodyPr/>
                    <a:lstStyle/>
                    <a:p>
                      <a:r>
                        <a:rPr lang="en-US" sz="1900"/>
                        <a:t>1 person </a:t>
                      </a:r>
                    </a:p>
                  </a:txBody>
                  <a:tcPr/>
                </a:tc>
                <a:tc>
                  <a:txBody>
                    <a:bodyPr/>
                    <a:lstStyle/>
                    <a:p>
                      <a:r>
                        <a:rPr lang="en-US" sz="1900" dirty="0"/>
                        <a:t>2 person</a:t>
                      </a:r>
                    </a:p>
                  </a:txBody>
                  <a:tcPr/>
                </a:tc>
                <a:tc>
                  <a:txBody>
                    <a:bodyPr/>
                    <a:lstStyle/>
                    <a:p>
                      <a:r>
                        <a:rPr lang="en-US" sz="1900"/>
                        <a:t>3 person</a:t>
                      </a:r>
                    </a:p>
                  </a:txBody>
                  <a:tcPr/>
                </a:tc>
                <a:tc>
                  <a:txBody>
                    <a:bodyPr/>
                    <a:lstStyle/>
                    <a:p>
                      <a:r>
                        <a:rPr lang="en-US" sz="1900"/>
                        <a:t>4 person</a:t>
                      </a:r>
                    </a:p>
                  </a:txBody>
                  <a:tcPr/>
                </a:tc>
                <a:tc>
                  <a:txBody>
                    <a:bodyPr/>
                    <a:lstStyle/>
                    <a:p>
                      <a:r>
                        <a:rPr lang="en-US" sz="1900"/>
                        <a:t>5 person</a:t>
                      </a:r>
                    </a:p>
                  </a:txBody>
                  <a:tcPr/>
                </a:tc>
                <a:extLst>
                  <a:ext uri="{0D108BD9-81ED-4DB2-BD59-A6C34878D82A}">
                    <a16:rowId xmlns:a16="http://schemas.microsoft.com/office/drawing/2014/main" val="3026328816"/>
                  </a:ext>
                </a:extLst>
              </a:tr>
              <a:tr h="606268">
                <a:tc>
                  <a:txBody>
                    <a:bodyPr/>
                    <a:lstStyle/>
                    <a:p>
                      <a:r>
                        <a:rPr lang="en-US" sz="1900"/>
                        <a:t>30% AMI</a:t>
                      </a:r>
                    </a:p>
                  </a:txBody>
                  <a:tcPr/>
                </a:tc>
                <a:tc>
                  <a:txBody>
                    <a:bodyPr/>
                    <a:lstStyle/>
                    <a:p>
                      <a:r>
                        <a:rPr lang="en-US" sz="1900"/>
                        <a:t>$22,050</a:t>
                      </a:r>
                    </a:p>
                  </a:txBody>
                  <a:tcPr/>
                </a:tc>
                <a:tc>
                  <a:txBody>
                    <a:bodyPr/>
                    <a:lstStyle/>
                    <a:p>
                      <a:r>
                        <a:rPr lang="en-US" sz="1900"/>
                        <a:t>$25,200</a:t>
                      </a:r>
                    </a:p>
                  </a:txBody>
                  <a:tcPr/>
                </a:tc>
                <a:tc>
                  <a:txBody>
                    <a:bodyPr/>
                    <a:lstStyle/>
                    <a:p>
                      <a:r>
                        <a:rPr lang="en-US" sz="1900"/>
                        <a:t>$28,350</a:t>
                      </a:r>
                    </a:p>
                  </a:txBody>
                  <a:tcPr/>
                </a:tc>
                <a:tc>
                  <a:txBody>
                    <a:bodyPr/>
                    <a:lstStyle/>
                    <a:p>
                      <a:r>
                        <a:rPr lang="en-US" sz="1900"/>
                        <a:t>$31,450</a:t>
                      </a:r>
                    </a:p>
                  </a:txBody>
                  <a:tcPr/>
                </a:tc>
                <a:tc>
                  <a:txBody>
                    <a:bodyPr/>
                    <a:lstStyle/>
                    <a:p>
                      <a:r>
                        <a:rPr lang="en-US" sz="1900"/>
                        <a:t>$34,000</a:t>
                      </a:r>
                    </a:p>
                  </a:txBody>
                  <a:tcPr/>
                </a:tc>
                <a:extLst>
                  <a:ext uri="{0D108BD9-81ED-4DB2-BD59-A6C34878D82A}">
                    <a16:rowId xmlns:a16="http://schemas.microsoft.com/office/drawing/2014/main" val="329021142"/>
                  </a:ext>
                </a:extLst>
              </a:tr>
              <a:tr h="606268">
                <a:tc>
                  <a:txBody>
                    <a:bodyPr/>
                    <a:lstStyle/>
                    <a:p>
                      <a:r>
                        <a:rPr lang="en-US" sz="1900"/>
                        <a:t>50% AMI</a:t>
                      </a:r>
                    </a:p>
                  </a:txBody>
                  <a:tcPr/>
                </a:tc>
                <a:tc>
                  <a:txBody>
                    <a:bodyPr/>
                    <a:lstStyle/>
                    <a:p>
                      <a:r>
                        <a:rPr lang="en-US" sz="1900"/>
                        <a:t>$36,750</a:t>
                      </a:r>
                    </a:p>
                  </a:txBody>
                  <a:tcPr/>
                </a:tc>
                <a:tc>
                  <a:txBody>
                    <a:bodyPr/>
                    <a:lstStyle/>
                    <a:p>
                      <a:r>
                        <a:rPr lang="en-US" sz="1900"/>
                        <a:t>$42,000</a:t>
                      </a:r>
                    </a:p>
                  </a:txBody>
                  <a:tcPr/>
                </a:tc>
                <a:tc>
                  <a:txBody>
                    <a:bodyPr/>
                    <a:lstStyle/>
                    <a:p>
                      <a:r>
                        <a:rPr lang="en-US" sz="1900" dirty="0"/>
                        <a:t>$47,250</a:t>
                      </a:r>
                    </a:p>
                  </a:txBody>
                  <a:tcPr/>
                </a:tc>
                <a:tc>
                  <a:txBody>
                    <a:bodyPr/>
                    <a:lstStyle/>
                    <a:p>
                      <a:r>
                        <a:rPr lang="en-US" sz="1900"/>
                        <a:t>$52,450</a:t>
                      </a:r>
                    </a:p>
                  </a:txBody>
                  <a:tcPr/>
                </a:tc>
                <a:tc>
                  <a:txBody>
                    <a:bodyPr/>
                    <a:lstStyle/>
                    <a:p>
                      <a:r>
                        <a:rPr lang="en-US" sz="1900"/>
                        <a:t>$56,650</a:t>
                      </a:r>
                    </a:p>
                  </a:txBody>
                  <a:tcPr/>
                </a:tc>
                <a:extLst>
                  <a:ext uri="{0D108BD9-81ED-4DB2-BD59-A6C34878D82A}">
                    <a16:rowId xmlns:a16="http://schemas.microsoft.com/office/drawing/2014/main" val="3512021201"/>
                  </a:ext>
                </a:extLst>
              </a:tr>
              <a:tr h="606268">
                <a:tc>
                  <a:txBody>
                    <a:bodyPr/>
                    <a:lstStyle/>
                    <a:p>
                      <a:r>
                        <a:rPr lang="en-US" sz="1900"/>
                        <a:t>80% AMI</a:t>
                      </a:r>
                    </a:p>
                  </a:txBody>
                  <a:tcPr/>
                </a:tc>
                <a:tc>
                  <a:txBody>
                    <a:bodyPr/>
                    <a:lstStyle/>
                    <a:p>
                      <a:r>
                        <a:rPr lang="en-US" sz="1900"/>
                        <a:t>$55,950</a:t>
                      </a:r>
                    </a:p>
                  </a:txBody>
                  <a:tcPr/>
                </a:tc>
                <a:tc>
                  <a:txBody>
                    <a:bodyPr/>
                    <a:lstStyle/>
                    <a:p>
                      <a:r>
                        <a:rPr lang="en-US" sz="1900"/>
                        <a:t>$63,950</a:t>
                      </a:r>
                    </a:p>
                  </a:txBody>
                  <a:tcPr/>
                </a:tc>
                <a:tc>
                  <a:txBody>
                    <a:bodyPr/>
                    <a:lstStyle/>
                    <a:p>
                      <a:r>
                        <a:rPr lang="en-US" sz="1900"/>
                        <a:t>$71,950</a:t>
                      </a:r>
                    </a:p>
                  </a:txBody>
                  <a:tcPr/>
                </a:tc>
                <a:tc>
                  <a:txBody>
                    <a:bodyPr/>
                    <a:lstStyle/>
                    <a:p>
                      <a:r>
                        <a:rPr lang="en-US" sz="1900"/>
                        <a:t>$79,900</a:t>
                      </a:r>
                    </a:p>
                  </a:txBody>
                  <a:tcPr/>
                </a:tc>
                <a:tc>
                  <a:txBody>
                    <a:bodyPr/>
                    <a:lstStyle/>
                    <a:p>
                      <a:r>
                        <a:rPr lang="en-US" sz="1900" dirty="0"/>
                        <a:t>$86,300</a:t>
                      </a:r>
                    </a:p>
                  </a:txBody>
                  <a:tcPr/>
                </a:tc>
                <a:extLst>
                  <a:ext uri="{0D108BD9-81ED-4DB2-BD59-A6C34878D82A}">
                    <a16:rowId xmlns:a16="http://schemas.microsoft.com/office/drawing/2014/main" val="2580732772"/>
                  </a:ext>
                </a:extLst>
              </a:tr>
            </a:tbl>
          </a:graphicData>
        </a:graphic>
      </p:graphicFrame>
    </p:spTree>
    <p:extLst>
      <p:ext uri="{BB962C8B-B14F-4D97-AF65-F5344CB8AC3E}">
        <p14:creationId xmlns:p14="http://schemas.microsoft.com/office/powerpoint/2010/main" val="237808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A3ED-EEA4-4120-838D-5814D294EAB7}"/>
              </a:ext>
            </a:extLst>
          </p:cNvPr>
          <p:cNvSpPr>
            <a:spLocks noGrp="1"/>
          </p:cNvSpPr>
          <p:nvPr>
            <p:ph type="title"/>
          </p:nvPr>
        </p:nvSpPr>
        <p:spPr>
          <a:xfrm>
            <a:off x="84364" y="76655"/>
            <a:ext cx="7886700" cy="1072180"/>
          </a:xfrm>
        </p:spPr>
        <p:txBody>
          <a:bodyPr/>
          <a:lstStyle/>
          <a:p>
            <a:r>
              <a:rPr lang="en-US" dirty="0">
                <a:solidFill>
                  <a:srgbClr val="008AC0"/>
                </a:solidFill>
              </a:rPr>
              <a:t>What is the subsidy need?</a:t>
            </a:r>
          </a:p>
        </p:txBody>
      </p:sp>
      <p:sp>
        <p:nvSpPr>
          <p:cNvPr id="4" name="Slide Number Placeholder 3">
            <a:extLst>
              <a:ext uri="{FF2B5EF4-FFF2-40B4-BE49-F238E27FC236}">
                <a16:creationId xmlns:a16="http://schemas.microsoft.com/office/drawing/2014/main" id="{88B99230-14C8-401B-9B0A-78E6A1F8C2F0}"/>
              </a:ext>
            </a:extLst>
          </p:cNvPr>
          <p:cNvSpPr>
            <a:spLocks noGrp="1"/>
          </p:cNvSpPr>
          <p:nvPr>
            <p:ph type="sldNum" sz="quarter" idx="12"/>
          </p:nvPr>
        </p:nvSpPr>
        <p:spPr/>
        <p:txBody>
          <a:bodyPr/>
          <a:lstStyle/>
          <a:p>
            <a:fld id="{ACEA6A65-BE7D-4D61-A608-1539A25B89AE}" type="slidenum">
              <a:rPr lang="en-US" smtClean="0"/>
              <a:t>7</a:t>
            </a:fld>
            <a:endParaRPr lang="en-US"/>
          </a:p>
        </p:txBody>
      </p:sp>
      <p:grpSp>
        <p:nvGrpSpPr>
          <p:cNvPr id="6" name="Group 5">
            <a:extLst>
              <a:ext uri="{FF2B5EF4-FFF2-40B4-BE49-F238E27FC236}">
                <a16:creationId xmlns:a16="http://schemas.microsoft.com/office/drawing/2014/main" id="{45CD877F-FB2F-4DBD-A0ED-5F4188279B18}"/>
              </a:ext>
            </a:extLst>
          </p:cNvPr>
          <p:cNvGrpSpPr/>
          <p:nvPr/>
        </p:nvGrpSpPr>
        <p:grpSpPr>
          <a:xfrm>
            <a:off x="0" y="1473564"/>
            <a:ext cx="8963460" cy="4364407"/>
            <a:chOff x="0" y="1473564"/>
            <a:chExt cx="8963460" cy="4364407"/>
          </a:xfrm>
        </p:grpSpPr>
        <p:pic>
          <p:nvPicPr>
            <p:cNvPr id="5" name="Picture 4">
              <a:extLst>
                <a:ext uri="{FF2B5EF4-FFF2-40B4-BE49-F238E27FC236}">
                  <a16:creationId xmlns:a16="http://schemas.microsoft.com/office/drawing/2014/main" id="{B6C9A7E8-F279-44D4-AA37-7D0F1CC12FDB}"/>
                </a:ext>
              </a:extLst>
            </p:cNvPr>
            <p:cNvPicPr>
              <a:picLocks noChangeAspect="1"/>
            </p:cNvPicPr>
            <p:nvPr/>
          </p:nvPicPr>
          <p:blipFill>
            <a:blip r:embed="rId3"/>
            <a:stretch>
              <a:fillRect/>
            </a:stretch>
          </p:blipFill>
          <p:spPr>
            <a:xfrm>
              <a:off x="0" y="1473564"/>
              <a:ext cx="8963460" cy="4364407"/>
            </a:xfrm>
            <a:prstGeom prst="rect">
              <a:avLst/>
            </a:prstGeom>
          </p:spPr>
        </p:pic>
        <p:sp>
          <p:nvSpPr>
            <p:cNvPr id="3" name="Rectangle 2">
              <a:extLst>
                <a:ext uri="{FF2B5EF4-FFF2-40B4-BE49-F238E27FC236}">
                  <a16:creationId xmlns:a16="http://schemas.microsoft.com/office/drawing/2014/main" id="{55742615-7E37-4EB8-A7C2-FC8B42E19002}"/>
                </a:ext>
              </a:extLst>
            </p:cNvPr>
            <p:cNvSpPr/>
            <p:nvPr/>
          </p:nvSpPr>
          <p:spPr>
            <a:xfrm>
              <a:off x="6146006" y="3341836"/>
              <a:ext cx="1393032" cy="670999"/>
            </a:xfrm>
            <a:prstGeom prst="rect">
              <a:avLst/>
            </a:prstGeom>
            <a:solidFill>
              <a:srgbClr val="F7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80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B41897-1D30-429E-AE3E-1E44CED05CA0}"/>
              </a:ext>
            </a:extLst>
          </p:cNvPr>
          <p:cNvPicPr>
            <a:picLocks noChangeAspect="1"/>
          </p:cNvPicPr>
          <p:nvPr/>
        </p:nvPicPr>
        <p:blipFill>
          <a:blip r:embed="rId3"/>
          <a:stretch>
            <a:fillRect/>
          </a:stretch>
        </p:blipFill>
        <p:spPr>
          <a:xfrm>
            <a:off x="136927" y="0"/>
            <a:ext cx="8870145" cy="6858000"/>
          </a:xfrm>
          <a:prstGeom prst="rect">
            <a:avLst/>
          </a:prstGeom>
        </p:spPr>
      </p:pic>
      <p:sp>
        <p:nvSpPr>
          <p:cNvPr id="2" name="Rectangle 1">
            <a:extLst>
              <a:ext uri="{FF2B5EF4-FFF2-40B4-BE49-F238E27FC236}">
                <a16:creationId xmlns:a16="http://schemas.microsoft.com/office/drawing/2014/main" id="{D900CA03-ADC7-4837-9E6D-1BEC0FDAE61F}"/>
              </a:ext>
            </a:extLst>
          </p:cNvPr>
          <p:cNvSpPr/>
          <p:nvPr/>
        </p:nvSpPr>
        <p:spPr>
          <a:xfrm>
            <a:off x="4308862" y="5098273"/>
            <a:ext cx="782833" cy="888087"/>
          </a:xfrm>
          <a:prstGeom prst="rect">
            <a:avLst/>
          </a:prstGeom>
          <a:noFill/>
          <a:ln w="38100">
            <a:solidFill>
              <a:srgbClr val="00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C7441ED-6466-4049-B7F0-49BCAD8F0D24}"/>
              </a:ext>
            </a:extLst>
          </p:cNvPr>
          <p:cNvSpPr/>
          <p:nvPr/>
        </p:nvSpPr>
        <p:spPr>
          <a:xfrm>
            <a:off x="6598153" y="2105094"/>
            <a:ext cx="828881" cy="881508"/>
          </a:xfrm>
          <a:prstGeom prst="rect">
            <a:avLst/>
          </a:prstGeom>
          <a:noFill/>
          <a:ln w="38100">
            <a:solidFill>
              <a:srgbClr val="008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392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Perpetual Affordability</a:t>
            </a:r>
          </a:p>
        </p:txBody>
      </p:sp>
      <p:sp>
        <p:nvSpPr>
          <p:cNvPr id="3" name="Subtitle 2"/>
          <p:cNvSpPr>
            <a:spLocks noGrp="1"/>
          </p:cNvSpPr>
          <p:nvPr>
            <p:ph type="subTitle" idx="1"/>
          </p:nvPr>
        </p:nvSpPr>
        <p:spPr/>
        <p:txBody>
          <a:bodyPr/>
          <a:lstStyle/>
          <a:p>
            <a:r>
              <a:rPr lang="en-US" dirty="0"/>
              <a:t>Retention: </a:t>
            </a:r>
            <a:r>
              <a:rPr lang="en-US" u="sng" dirty="0"/>
              <a:t>All subsidy is retained in the home</a:t>
            </a:r>
          </a:p>
        </p:txBody>
      </p:sp>
      <p:graphicFrame>
        <p:nvGraphicFramePr>
          <p:cNvPr id="7" name="Chart 6">
            <a:extLst>
              <a:ext uri="{FF2B5EF4-FFF2-40B4-BE49-F238E27FC236}">
                <a16:creationId xmlns:a16="http://schemas.microsoft.com/office/drawing/2014/main" id="{BF9CBF3C-B221-4B79-901C-C2D8F86A10A5}"/>
              </a:ext>
            </a:extLst>
          </p:cNvPr>
          <p:cNvGraphicFramePr/>
          <p:nvPr/>
        </p:nvGraphicFramePr>
        <p:xfrm>
          <a:off x="914400" y="1802576"/>
          <a:ext cx="69723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FB82B28-219F-42E3-87F7-6CFB78C8B61F}"/>
              </a:ext>
            </a:extLst>
          </p:cNvPr>
          <p:cNvSpPr txBox="1"/>
          <p:nvPr/>
        </p:nvSpPr>
        <p:spPr>
          <a:xfrm>
            <a:off x="914400" y="2262439"/>
            <a:ext cx="1524000" cy="369332"/>
          </a:xfrm>
          <a:prstGeom prst="rect">
            <a:avLst/>
          </a:prstGeom>
          <a:noFill/>
        </p:spPr>
        <p:txBody>
          <a:bodyPr wrap="square" rtlCol="0">
            <a:spAutoFit/>
          </a:bodyPr>
          <a:lstStyle/>
          <a:p>
            <a:r>
              <a:rPr lang="en-US" b="1" dirty="0">
                <a:solidFill>
                  <a:schemeClr val="accent1">
                    <a:lumMod val="50000"/>
                  </a:schemeClr>
                </a:solidFill>
                <a:latin typeface="Asap" panose="020F0504030102060203" pitchFamily="34" charset="0"/>
              </a:rPr>
              <a:t>TDC - $330k</a:t>
            </a:r>
          </a:p>
        </p:txBody>
      </p:sp>
      <p:sp>
        <p:nvSpPr>
          <p:cNvPr id="34" name="TextBox 33">
            <a:extLst>
              <a:ext uri="{FF2B5EF4-FFF2-40B4-BE49-F238E27FC236}">
                <a16:creationId xmlns:a16="http://schemas.microsoft.com/office/drawing/2014/main" id="{A26FB165-EF71-440F-9763-BB1CC208CA6E}"/>
              </a:ext>
            </a:extLst>
          </p:cNvPr>
          <p:cNvSpPr txBox="1"/>
          <p:nvPr/>
        </p:nvSpPr>
        <p:spPr>
          <a:xfrm>
            <a:off x="3169504" y="3278846"/>
            <a:ext cx="788999" cy="369332"/>
          </a:xfrm>
          <a:prstGeom prst="rect">
            <a:avLst/>
          </a:prstGeom>
          <a:noFill/>
        </p:spPr>
        <p:txBody>
          <a:bodyPr wrap="none" rtlCol="0">
            <a:spAutoFit/>
          </a:bodyPr>
          <a:lstStyle/>
          <a:p>
            <a:r>
              <a:rPr lang="en-US" b="1" dirty="0">
                <a:solidFill>
                  <a:schemeClr val="accent1">
                    <a:lumMod val="50000"/>
                  </a:schemeClr>
                </a:solidFill>
                <a:latin typeface="Asap" panose="020F0504030102060203" pitchFamily="34" charset="0"/>
              </a:rPr>
              <a:t>$219k</a:t>
            </a:r>
          </a:p>
        </p:txBody>
      </p:sp>
      <p:sp>
        <p:nvSpPr>
          <p:cNvPr id="35" name="TextBox 34">
            <a:extLst>
              <a:ext uri="{FF2B5EF4-FFF2-40B4-BE49-F238E27FC236}">
                <a16:creationId xmlns:a16="http://schemas.microsoft.com/office/drawing/2014/main" id="{BD548A1F-04F4-45E1-8095-F4B638C4F809}"/>
              </a:ext>
            </a:extLst>
          </p:cNvPr>
          <p:cNvSpPr txBox="1"/>
          <p:nvPr/>
        </p:nvSpPr>
        <p:spPr>
          <a:xfrm>
            <a:off x="4826394" y="2834831"/>
            <a:ext cx="788999" cy="369332"/>
          </a:xfrm>
          <a:prstGeom prst="rect">
            <a:avLst/>
          </a:prstGeom>
          <a:noFill/>
        </p:spPr>
        <p:txBody>
          <a:bodyPr wrap="none" rtlCol="0">
            <a:spAutoFit/>
          </a:bodyPr>
          <a:lstStyle/>
          <a:p>
            <a:r>
              <a:rPr lang="en-US" b="1" dirty="0">
                <a:solidFill>
                  <a:schemeClr val="accent1">
                    <a:lumMod val="50000"/>
                  </a:schemeClr>
                </a:solidFill>
                <a:latin typeface="Asap" panose="020F0504030102060203" pitchFamily="34" charset="0"/>
              </a:rPr>
              <a:t>$252k</a:t>
            </a:r>
          </a:p>
        </p:txBody>
      </p:sp>
      <p:sp>
        <p:nvSpPr>
          <p:cNvPr id="36" name="TextBox 35">
            <a:extLst>
              <a:ext uri="{FF2B5EF4-FFF2-40B4-BE49-F238E27FC236}">
                <a16:creationId xmlns:a16="http://schemas.microsoft.com/office/drawing/2014/main" id="{492FEB07-0D0F-480D-A0BE-A155E2235BDE}"/>
              </a:ext>
            </a:extLst>
          </p:cNvPr>
          <p:cNvSpPr txBox="1"/>
          <p:nvPr/>
        </p:nvSpPr>
        <p:spPr>
          <a:xfrm>
            <a:off x="6502623" y="2532988"/>
            <a:ext cx="788999" cy="369332"/>
          </a:xfrm>
          <a:prstGeom prst="rect">
            <a:avLst/>
          </a:prstGeom>
          <a:noFill/>
        </p:spPr>
        <p:txBody>
          <a:bodyPr wrap="none" rtlCol="0">
            <a:spAutoFit/>
          </a:bodyPr>
          <a:lstStyle/>
          <a:p>
            <a:r>
              <a:rPr lang="en-US" b="1" dirty="0">
                <a:solidFill>
                  <a:schemeClr val="accent1">
                    <a:lumMod val="50000"/>
                  </a:schemeClr>
                </a:solidFill>
                <a:latin typeface="Asap" panose="020F0504030102060203" pitchFamily="34" charset="0"/>
              </a:rPr>
              <a:t>$289k</a:t>
            </a:r>
          </a:p>
        </p:txBody>
      </p:sp>
      <p:sp>
        <p:nvSpPr>
          <p:cNvPr id="37" name="TextBox 36">
            <a:extLst>
              <a:ext uri="{FF2B5EF4-FFF2-40B4-BE49-F238E27FC236}">
                <a16:creationId xmlns:a16="http://schemas.microsoft.com/office/drawing/2014/main" id="{647CA6D4-F1FE-434F-8A53-A6105E866179}"/>
              </a:ext>
            </a:extLst>
          </p:cNvPr>
          <p:cNvSpPr txBox="1"/>
          <p:nvPr/>
        </p:nvSpPr>
        <p:spPr>
          <a:xfrm>
            <a:off x="5459591" y="2927164"/>
            <a:ext cx="505267" cy="276999"/>
          </a:xfrm>
          <a:prstGeom prst="rect">
            <a:avLst/>
          </a:prstGeom>
          <a:noFill/>
        </p:spPr>
        <p:txBody>
          <a:bodyPr wrap="square" rtlCol="0">
            <a:spAutoFit/>
          </a:bodyPr>
          <a:lstStyle/>
          <a:p>
            <a:r>
              <a:rPr lang="en-US" sz="1200" b="1" dirty="0">
                <a:solidFill>
                  <a:schemeClr val="bg1"/>
                </a:solidFill>
                <a:latin typeface="Asap" panose="020F0504030102060203" pitchFamily="34" charset="0"/>
              </a:rPr>
              <a:t>$69k</a:t>
            </a:r>
          </a:p>
        </p:txBody>
      </p:sp>
      <p:sp>
        <p:nvSpPr>
          <p:cNvPr id="38" name="TextBox 37">
            <a:extLst>
              <a:ext uri="{FF2B5EF4-FFF2-40B4-BE49-F238E27FC236}">
                <a16:creationId xmlns:a16="http://schemas.microsoft.com/office/drawing/2014/main" id="{B1CC89D6-282D-467B-897A-033FB991C878}"/>
              </a:ext>
            </a:extLst>
          </p:cNvPr>
          <p:cNvSpPr txBox="1"/>
          <p:nvPr/>
        </p:nvSpPr>
        <p:spPr>
          <a:xfrm>
            <a:off x="1526193" y="5016717"/>
            <a:ext cx="661027" cy="276999"/>
          </a:xfrm>
          <a:prstGeom prst="rect">
            <a:avLst/>
          </a:prstGeom>
          <a:noFill/>
        </p:spPr>
        <p:txBody>
          <a:bodyPr wrap="square" rtlCol="0">
            <a:spAutoFit/>
          </a:bodyPr>
          <a:lstStyle/>
          <a:p>
            <a:r>
              <a:rPr lang="en-US" sz="1200" b="1" dirty="0">
                <a:solidFill>
                  <a:schemeClr val="bg1"/>
                </a:solidFill>
                <a:latin typeface="Asap" panose="020F0504030102060203" pitchFamily="34" charset="0"/>
              </a:rPr>
              <a:t>$184k</a:t>
            </a:r>
          </a:p>
        </p:txBody>
      </p:sp>
      <p:sp>
        <p:nvSpPr>
          <p:cNvPr id="12" name="TextBox 11">
            <a:extLst>
              <a:ext uri="{FF2B5EF4-FFF2-40B4-BE49-F238E27FC236}">
                <a16:creationId xmlns:a16="http://schemas.microsoft.com/office/drawing/2014/main" id="{9B435306-B442-4A2E-9B3A-5A6A2D89D1C6}"/>
              </a:ext>
            </a:extLst>
          </p:cNvPr>
          <p:cNvSpPr txBox="1"/>
          <p:nvPr/>
        </p:nvSpPr>
        <p:spPr>
          <a:xfrm>
            <a:off x="1257300" y="6406170"/>
            <a:ext cx="5721438" cy="307777"/>
          </a:xfrm>
          <a:prstGeom prst="rect">
            <a:avLst/>
          </a:prstGeom>
          <a:noFill/>
        </p:spPr>
        <p:txBody>
          <a:bodyPr wrap="none" rtlCol="0">
            <a:spAutoFit/>
          </a:bodyPr>
          <a:lstStyle/>
          <a:p>
            <a:r>
              <a:rPr lang="en-US" sz="1400" dirty="0">
                <a:latin typeface="Asap" panose="020F0504030102060203" pitchFamily="34" charset="0"/>
              </a:rPr>
              <a:t>*Assumes 6% annual housing inflation and 3% annual income inflation</a:t>
            </a:r>
          </a:p>
        </p:txBody>
      </p:sp>
      <p:sp>
        <p:nvSpPr>
          <p:cNvPr id="11" name="TextBox 10">
            <a:extLst>
              <a:ext uri="{FF2B5EF4-FFF2-40B4-BE49-F238E27FC236}">
                <a16:creationId xmlns:a16="http://schemas.microsoft.com/office/drawing/2014/main" id="{67F06A4E-D3AC-41AB-A657-523F1CCF283B}"/>
              </a:ext>
            </a:extLst>
          </p:cNvPr>
          <p:cNvSpPr txBox="1"/>
          <p:nvPr/>
        </p:nvSpPr>
        <p:spPr>
          <a:xfrm>
            <a:off x="7739042" y="4209453"/>
            <a:ext cx="1281437" cy="1169551"/>
          </a:xfrm>
          <a:prstGeom prst="rect">
            <a:avLst/>
          </a:prstGeom>
          <a:noFill/>
        </p:spPr>
        <p:txBody>
          <a:bodyPr wrap="square" rtlCol="0">
            <a:spAutoFit/>
          </a:bodyPr>
          <a:lstStyle/>
          <a:p>
            <a:r>
              <a:rPr lang="en-US" sz="1400" dirty="0">
                <a:latin typeface="Asap" panose="020F0504030102060203" pitchFamily="34" charset="0"/>
              </a:rPr>
              <a:t>Sales price remains affordable --no subsidy needed</a:t>
            </a:r>
          </a:p>
        </p:txBody>
      </p:sp>
      <p:cxnSp>
        <p:nvCxnSpPr>
          <p:cNvPr id="17" name="Straight Arrow Connector 16">
            <a:extLst>
              <a:ext uri="{FF2B5EF4-FFF2-40B4-BE49-F238E27FC236}">
                <a16:creationId xmlns:a16="http://schemas.microsoft.com/office/drawing/2014/main" id="{3282C9D3-E4F4-4674-9ACC-036C4A6A3905}"/>
              </a:ext>
            </a:extLst>
          </p:cNvPr>
          <p:cNvCxnSpPr>
            <a:cxnSpLocks/>
            <a:endCxn id="35" idx="3"/>
          </p:cNvCxnSpPr>
          <p:nvPr/>
        </p:nvCxnSpPr>
        <p:spPr>
          <a:xfrm flipH="1" flipV="1">
            <a:off x="5615393" y="3019497"/>
            <a:ext cx="2033866" cy="1681706"/>
          </a:xfrm>
          <a:prstGeom prst="straightConnector1">
            <a:avLst/>
          </a:prstGeom>
          <a:ln>
            <a:solidFill>
              <a:schemeClr val="tx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0CFF0E6-6152-4A75-86A8-47CCBE1D5CCD}"/>
              </a:ext>
            </a:extLst>
          </p:cNvPr>
          <p:cNvCxnSpPr>
            <a:cxnSpLocks/>
            <a:endCxn id="34" idx="3"/>
          </p:cNvCxnSpPr>
          <p:nvPr/>
        </p:nvCxnSpPr>
        <p:spPr>
          <a:xfrm flipH="1" flipV="1">
            <a:off x="3958503" y="3463512"/>
            <a:ext cx="3701224" cy="1237691"/>
          </a:xfrm>
          <a:prstGeom prst="straightConnector1">
            <a:avLst/>
          </a:prstGeom>
          <a:ln>
            <a:solidFill>
              <a:schemeClr val="tx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8B89F80-F3D0-4224-8B5F-F4E9A2CA29E8}"/>
              </a:ext>
            </a:extLst>
          </p:cNvPr>
          <p:cNvSpPr txBox="1"/>
          <p:nvPr/>
        </p:nvSpPr>
        <p:spPr>
          <a:xfrm>
            <a:off x="1592169" y="3408745"/>
            <a:ext cx="595051" cy="276999"/>
          </a:xfrm>
          <a:prstGeom prst="rect">
            <a:avLst/>
          </a:prstGeom>
          <a:noFill/>
        </p:spPr>
        <p:txBody>
          <a:bodyPr wrap="square" rtlCol="0">
            <a:spAutoFit/>
          </a:bodyPr>
          <a:lstStyle/>
          <a:p>
            <a:r>
              <a:rPr lang="en-US" sz="1200" b="1" dirty="0">
                <a:solidFill>
                  <a:schemeClr val="bg1"/>
                </a:solidFill>
                <a:latin typeface="Asap" panose="020F0504030102060203" pitchFamily="34" charset="0"/>
              </a:rPr>
              <a:t>$86k</a:t>
            </a:r>
          </a:p>
        </p:txBody>
      </p:sp>
      <p:sp>
        <p:nvSpPr>
          <p:cNvPr id="16" name="TextBox 15">
            <a:extLst>
              <a:ext uri="{FF2B5EF4-FFF2-40B4-BE49-F238E27FC236}">
                <a16:creationId xmlns:a16="http://schemas.microsoft.com/office/drawing/2014/main" id="{C2ECACA1-46B1-44D8-9A69-B662DA14941A}"/>
              </a:ext>
            </a:extLst>
          </p:cNvPr>
          <p:cNvSpPr txBox="1"/>
          <p:nvPr/>
        </p:nvSpPr>
        <p:spPr>
          <a:xfrm>
            <a:off x="1592169" y="2731553"/>
            <a:ext cx="595051" cy="276999"/>
          </a:xfrm>
          <a:prstGeom prst="rect">
            <a:avLst/>
          </a:prstGeom>
          <a:noFill/>
        </p:spPr>
        <p:txBody>
          <a:bodyPr wrap="square" rtlCol="0">
            <a:spAutoFit/>
          </a:bodyPr>
          <a:lstStyle/>
          <a:p>
            <a:r>
              <a:rPr lang="en-US" sz="1200" b="1" dirty="0">
                <a:solidFill>
                  <a:schemeClr val="bg1"/>
                </a:solidFill>
                <a:latin typeface="Asap" panose="020F0504030102060203" pitchFamily="34" charset="0"/>
              </a:rPr>
              <a:t>$60k</a:t>
            </a:r>
          </a:p>
        </p:txBody>
      </p:sp>
      <p:cxnSp>
        <p:nvCxnSpPr>
          <p:cNvPr id="20" name="Straight Arrow Connector 19">
            <a:extLst>
              <a:ext uri="{FF2B5EF4-FFF2-40B4-BE49-F238E27FC236}">
                <a16:creationId xmlns:a16="http://schemas.microsoft.com/office/drawing/2014/main" id="{455A50F7-DFC7-4C9E-87EE-E79E54D02B61}"/>
              </a:ext>
            </a:extLst>
          </p:cNvPr>
          <p:cNvCxnSpPr>
            <a:cxnSpLocks/>
          </p:cNvCxnSpPr>
          <p:nvPr/>
        </p:nvCxnSpPr>
        <p:spPr>
          <a:xfrm flipH="1" flipV="1">
            <a:off x="6875003" y="2844891"/>
            <a:ext cx="822200" cy="1890245"/>
          </a:xfrm>
          <a:prstGeom prst="straightConnector1">
            <a:avLst/>
          </a:prstGeom>
          <a:ln>
            <a:solidFill>
              <a:schemeClr val="tx2">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704622"/>
      </p:ext>
    </p:extLst>
  </p:cSld>
  <p:clrMapOvr>
    <a:masterClrMapping/>
  </p:clrMapOvr>
</p:sld>
</file>

<file path=ppt/theme/theme1.xml><?xml version="1.0" encoding="utf-8"?>
<a:theme xmlns:a="http://schemas.openxmlformats.org/drawingml/2006/main" name="1_Office Theme">
  <a:themeElements>
    <a:clrScheme name="MPLS">
      <a:dk1>
        <a:srgbClr val="171616"/>
      </a:dk1>
      <a:lt1>
        <a:sysClr val="window" lastClr="FFFFFF"/>
      </a:lt1>
      <a:dk2>
        <a:srgbClr val="008AC0"/>
      </a:dk2>
      <a:lt2>
        <a:srgbClr val="D5D0CA"/>
      </a:lt2>
      <a:accent1>
        <a:srgbClr val="008AC0"/>
      </a:accent1>
      <a:accent2>
        <a:srgbClr val="A2B427"/>
      </a:accent2>
      <a:accent3>
        <a:srgbClr val="F68628"/>
      </a:accent3>
      <a:accent4>
        <a:srgbClr val="5543A2"/>
      </a:accent4>
      <a:accent5>
        <a:srgbClr val="FFCE34"/>
      </a:accent5>
      <a:accent6>
        <a:srgbClr val="E31837"/>
      </a:accent6>
      <a:hlink>
        <a:srgbClr val="0563C1"/>
      </a:hlink>
      <a:folHlink>
        <a:srgbClr val="954F72"/>
      </a:folHlink>
    </a:clrScheme>
    <a:fontScheme name="Mpl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lsTemplate" id="{5DF12D5D-555B-43D9-96CA-FFBD33B01BC8}" vid="{96A91B65-9C53-4F5E-8131-18CC1A57604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23F22C22F24A4C9991FF8C8496B9E4" ma:contentTypeVersion="2" ma:contentTypeDescription="Create a new document." ma:contentTypeScope="" ma:versionID="6ddea6ca67595e9a585746c5c10547fc">
  <xsd:schema xmlns:xsd="http://www.w3.org/2001/XMLSchema" xmlns:xs="http://www.w3.org/2001/XMLSchema" xmlns:p="http://schemas.microsoft.com/office/2006/metadata/properties" xmlns:ns2="54517615-3506-4b5f-aead-8d9d9bf46ef9" targetNamespace="http://schemas.microsoft.com/office/2006/metadata/properties" ma:root="true" ma:fieldsID="c460cacbb5d872ad110af44c6c64ceb3" ns2:_="">
    <xsd:import namespace="54517615-3506-4b5f-aead-8d9d9bf46e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17615-3506-4b5f-aead-8d9d9bf46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738BCE-D960-46A5-AA34-11227EF7E369}">
  <ds:schemaRefs>
    <ds:schemaRef ds:uri="54517615-3506-4b5f-aead-8d9d9bf46ef9"/>
    <ds:schemaRef ds:uri="http://purl.org/dc/term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E4F649B-0D4B-4665-9978-824854053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17615-3506-4b5f-aead-8d9d9bf46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ABE556-15FE-4EC3-B97B-1E2D7D6EAC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3417</TotalTime>
  <Words>2443</Words>
  <Application>Microsoft Office PowerPoint</Application>
  <PresentationFormat>On-screen Show (4:3)</PresentationFormat>
  <Paragraphs>198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Asap</vt:lpstr>
      <vt:lpstr>Calibri</vt:lpstr>
      <vt:lpstr>Calibri Light</vt:lpstr>
      <vt:lpstr>1_Office Theme</vt:lpstr>
      <vt:lpstr>Office Theme</vt:lpstr>
      <vt:lpstr> Homeownership Housing in Minneapolis </vt:lpstr>
      <vt:lpstr>Why is this program important? </vt:lpstr>
      <vt:lpstr>Racist policies continue to impact Minneapolis</vt:lpstr>
      <vt:lpstr>Eliminating racial disparities in homeownership</vt:lpstr>
      <vt:lpstr>Why do we need to create affordable units?</vt:lpstr>
      <vt:lpstr>What does AMI mean?</vt:lpstr>
      <vt:lpstr>What is the subsidy need?</vt:lpstr>
      <vt:lpstr>PowerPoint Presentation</vt:lpstr>
      <vt:lpstr>Perpetual Affordability</vt:lpstr>
      <vt:lpstr>What is Minneapolis Homes?</vt:lpstr>
      <vt:lpstr>Access: Homebuyer support</vt:lpstr>
      <vt:lpstr>Create: Affordable homeowner units</vt:lpstr>
      <vt:lpstr>Sustain: Preserving homeownership </vt:lpstr>
      <vt:lpstr>2019-2021 Minneapolis Homes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Eliminating Racial Disparities in Ownership</dc:title>
  <dc:creator>Kimball, Roxanne</dc:creator>
  <cp:lastModifiedBy>Kimball, Roxanne</cp:lastModifiedBy>
  <cp:revision>99</cp:revision>
  <cp:lastPrinted>2022-05-25T03:26:54Z</cp:lastPrinted>
  <dcterms:created xsi:type="dcterms:W3CDTF">2021-12-29T14:38:26Z</dcterms:created>
  <dcterms:modified xsi:type="dcterms:W3CDTF">2022-06-03T14:03:42Z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0x0101009623F22C22F24A4C9991FF8C8496B9E4</vt:lpwstr>
  </property>
</Properties>
</file>